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4"/>
  </p:notesMasterIdLst>
  <p:sldIdLst>
    <p:sldId id="256" r:id="rId3"/>
    <p:sldId id="257" r:id="rId4"/>
    <p:sldId id="259" r:id="rId5"/>
    <p:sldId id="261" r:id="rId6"/>
    <p:sldId id="266" r:id="rId7"/>
    <p:sldId id="267" r:id="rId8"/>
    <p:sldId id="262" r:id="rId9"/>
    <p:sldId id="268" r:id="rId10"/>
    <p:sldId id="277" r:id="rId11"/>
    <p:sldId id="270" r:id="rId12"/>
    <p:sldId id="271" r:id="rId13"/>
    <p:sldId id="269" r:id="rId14"/>
    <p:sldId id="279" r:id="rId15"/>
    <p:sldId id="272" r:id="rId16"/>
    <p:sldId id="273" r:id="rId17"/>
    <p:sldId id="280" r:id="rId18"/>
    <p:sldId id="274" r:id="rId19"/>
    <p:sldId id="278" r:id="rId20"/>
    <p:sldId id="275" r:id="rId21"/>
    <p:sldId id="276" r:id="rId22"/>
    <p:sldId id="258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6B2B"/>
    <a:srgbClr val="F6C2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4656"/>
  </p:normalViewPr>
  <p:slideViewPr>
    <p:cSldViewPr snapToGrid="0">
      <p:cViewPr varScale="1">
        <p:scale>
          <a:sx n="143" d="100"/>
          <a:sy n="143" d="100"/>
        </p:scale>
        <p:origin x="98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EEA78A-4EB6-4EF3-A60A-B603A1A2DDE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E83DCF5-A011-49C4-A033-31A14997EAC9}">
      <dgm:prSet/>
      <dgm:spPr/>
      <dgm:t>
        <a:bodyPr/>
        <a:lstStyle/>
        <a:p>
          <a:pPr>
            <a:defRPr b="1"/>
          </a:pPr>
          <a:r>
            <a:rPr lang="en-US"/>
            <a:t>Preprocessing</a:t>
          </a:r>
        </a:p>
      </dgm:t>
    </dgm:pt>
    <dgm:pt modelId="{5512DE9F-8070-41CD-9451-CBCC661A3E3E}" type="parTrans" cxnId="{BFFF1BEB-72D1-46AC-8679-F8A3A747CC06}">
      <dgm:prSet/>
      <dgm:spPr/>
      <dgm:t>
        <a:bodyPr/>
        <a:lstStyle/>
        <a:p>
          <a:endParaRPr lang="en-US"/>
        </a:p>
      </dgm:t>
    </dgm:pt>
    <dgm:pt modelId="{921627F6-94E8-4CC7-8343-6F4F08BE7232}" type="sibTrans" cxnId="{BFFF1BEB-72D1-46AC-8679-F8A3A747CC06}">
      <dgm:prSet/>
      <dgm:spPr/>
      <dgm:t>
        <a:bodyPr/>
        <a:lstStyle/>
        <a:p>
          <a:endParaRPr lang="en-US"/>
        </a:p>
      </dgm:t>
    </dgm:pt>
    <dgm:pt modelId="{8862191E-CCAD-4A8A-B113-CC000DA12CF8}">
      <dgm:prSet custT="1"/>
      <dgm:spPr/>
      <dgm:t>
        <a:bodyPr/>
        <a:lstStyle/>
        <a:p>
          <a:r>
            <a:rPr lang="en-US" sz="1050" dirty="0"/>
            <a:t>Cleanup</a:t>
          </a:r>
          <a:endParaRPr lang="en-US" sz="1100" dirty="0"/>
        </a:p>
      </dgm:t>
    </dgm:pt>
    <dgm:pt modelId="{CF9C0242-F933-4871-A86C-43BD39F7335F}" type="parTrans" cxnId="{EE6B8FAD-8888-4F90-B74C-B4B1671FC231}">
      <dgm:prSet/>
      <dgm:spPr/>
      <dgm:t>
        <a:bodyPr/>
        <a:lstStyle/>
        <a:p>
          <a:endParaRPr lang="en-US"/>
        </a:p>
      </dgm:t>
    </dgm:pt>
    <dgm:pt modelId="{F478CEB5-FCB3-472F-9F12-177E318AC925}" type="sibTrans" cxnId="{EE6B8FAD-8888-4F90-B74C-B4B1671FC231}">
      <dgm:prSet/>
      <dgm:spPr/>
      <dgm:t>
        <a:bodyPr/>
        <a:lstStyle/>
        <a:p>
          <a:endParaRPr lang="en-US"/>
        </a:p>
      </dgm:t>
    </dgm:pt>
    <dgm:pt modelId="{31529268-0998-4255-8742-F8EA78127681}">
      <dgm:prSet custT="1"/>
      <dgm:spPr/>
      <dgm:t>
        <a:bodyPr/>
        <a:lstStyle/>
        <a:p>
          <a:r>
            <a:rPr lang="en-US" sz="1050" dirty="0"/>
            <a:t>Standardization</a:t>
          </a:r>
          <a:endParaRPr lang="en-US" sz="1100" dirty="0"/>
        </a:p>
      </dgm:t>
    </dgm:pt>
    <dgm:pt modelId="{C683C181-51F9-41C5-8FF0-40B657CDD7B6}" type="parTrans" cxnId="{381BC3D9-47F3-4C6B-AB34-B2DE5AD3FEE7}">
      <dgm:prSet/>
      <dgm:spPr/>
      <dgm:t>
        <a:bodyPr/>
        <a:lstStyle/>
        <a:p>
          <a:endParaRPr lang="en-US"/>
        </a:p>
      </dgm:t>
    </dgm:pt>
    <dgm:pt modelId="{8CF26169-2F5C-484E-AB07-26814AA992B6}" type="sibTrans" cxnId="{381BC3D9-47F3-4C6B-AB34-B2DE5AD3FEE7}">
      <dgm:prSet/>
      <dgm:spPr/>
      <dgm:t>
        <a:bodyPr/>
        <a:lstStyle/>
        <a:p>
          <a:endParaRPr lang="en-US"/>
        </a:p>
      </dgm:t>
    </dgm:pt>
    <dgm:pt modelId="{8AD04DDA-B567-4789-AECD-8F1D216704D9}">
      <dgm:prSet/>
      <dgm:spPr/>
      <dgm:t>
        <a:bodyPr/>
        <a:lstStyle/>
        <a:p>
          <a:pPr>
            <a:defRPr b="1"/>
          </a:pPr>
          <a:r>
            <a:rPr lang="en-US" dirty="0"/>
            <a:t>Feature Engineering</a:t>
          </a:r>
        </a:p>
      </dgm:t>
    </dgm:pt>
    <dgm:pt modelId="{1113FF5B-B04F-424E-B0C8-B41A17657FD1}" type="parTrans" cxnId="{B4E2CBB3-B0F7-49D9-94FA-8B02A085CEA0}">
      <dgm:prSet/>
      <dgm:spPr/>
      <dgm:t>
        <a:bodyPr/>
        <a:lstStyle/>
        <a:p>
          <a:endParaRPr lang="en-US"/>
        </a:p>
      </dgm:t>
    </dgm:pt>
    <dgm:pt modelId="{E9F15005-A1C1-4D60-92C9-B5EF143D8958}" type="sibTrans" cxnId="{B4E2CBB3-B0F7-49D9-94FA-8B02A085CEA0}">
      <dgm:prSet/>
      <dgm:spPr/>
      <dgm:t>
        <a:bodyPr/>
        <a:lstStyle/>
        <a:p>
          <a:endParaRPr lang="en-US"/>
        </a:p>
      </dgm:t>
    </dgm:pt>
    <dgm:pt modelId="{3142A26F-1E88-4A9A-9998-3C5A389D9653}">
      <dgm:prSet custT="1"/>
      <dgm:spPr/>
      <dgm:t>
        <a:bodyPr/>
        <a:lstStyle/>
        <a:p>
          <a:r>
            <a:rPr lang="en-US" sz="1050" dirty="0"/>
            <a:t>Tokenization</a:t>
          </a:r>
        </a:p>
      </dgm:t>
    </dgm:pt>
    <dgm:pt modelId="{8B674489-0B15-4B21-B327-3D1860A1E9EB}" type="parTrans" cxnId="{EC8A4B96-192A-483D-B920-234A2DD0AF5D}">
      <dgm:prSet/>
      <dgm:spPr/>
      <dgm:t>
        <a:bodyPr/>
        <a:lstStyle/>
        <a:p>
          <a:endParaRPr lang="en-US"/>
        </a:p>
      </dgm:t>
    </dgm:pt>
    <dgm:pt modelId="{6228E07D-5322-4C74-B1CE-82BF6111C93F}" type="sibTrans" cxnId="{EC8A4B96-192A-483D-B920-234A2DD0AF5D}">
      <dgm:prSet/>
      <dgm:spPr/>
      <dgm:t>
        <a:bodyPr/>
        <a:lstStyle/>
        <a:p>
          <a:endParaRPr lang="en-US"/>
        </a:p>
      </dgm:t>
    </dgm:pt>
    <dgm:pt modelId="{C3958D20-6217-4410-9457-5848D1536542}">
      <dgm:prSet custT="1"/>
      <dgm:spPr/>
      <dgm:t>
        <a:bodyPr/>
        <a:lstStyle/>
        <a:p>
          <a:r>
            <a:rPr lang="en-US" sz="1050" dirty="0"/>
            <a:t>Text Representation</a:t>
          </a:r>
        </a:p>
      </dgm:t>
    </dgm:pt>
    <dgm:pt modelId="{1ED0A288-8488-4FB4-9CB3-9904D9293F89}" type="parTrans" cxnId="{CC9C5A8A-12B2-407D-A4C3-E65C252A45C6}">
      <dgm:prSet/>
      <dgm:spPr/>
      <dgm:t>
        <a:bodyPr/>
        <a:lstStyle/>
        <a:p>
          <a:endParaRPr lang="en-US"/>
        </a:p>
      </dgm:t>
    </dgm:pt>
    <dgm:pt modelId="{0C1EE238-6C78-4888-A7C8-4C94CFCC7F44}" type="sibTrans" cxnId="{CC9C5A8A-12B2-407D-A4C3-E65C252A45C6}">
      <dgm:prSet/>
      <dgm:spPr/>
      <dgm:t>
        <a:bodyPr/>
        <a:lstStyle/>
        <a:p>
          <a:endParaRPr lang="en-US"/>
        </a:p>
      </dgm:t>
    </dgm:pt>
    <dgm:pt modelId="{76AC392D-AB48-4F66-B56C-FA5BFCA53D4A}">
      <dgm:prSet/>
      <dgm:spPr/>
      <dgm:t>
        <a:bodyPr/>
        <a:lstStyle/>
        <a:p>
          <a:pPr>
            <a:defRPr b="1"/>
          </a:pPr>
          <a:r>
            <a:rPr lang="en-US"/>
            <a:t>Modeling</a:t>
          </a:r>
        </a:p>
      </dgm:t>
    </dgm:pt>
    <dgm:pt modelId="{AED7312E-1BC3-48FD-9CDA-D1E5141A84EB}" type="parTrans" cxnId="{15B167BA-EAD3-4739-B162-F7BAED460284}">
      <dgm:prSet/>
      <dgm:spPr/>
      <dgm:t>
        <a:bodyPr/>
        <a:lstStyle/>
        <a:p>
          <a:endParaRPr lang="en-US"/>
        </a:p>
      </dgm:t>
    </dgm:pt>
    <dgm:pt modelId="{B21A4FB6-DC2C-4A32-93BB-3F7981AC680C}" type="sibTrans" cxnId="{15B167BA-EAD3-4739-B162-F7BAED460284}">
      <dgm:prSet/>
      <dgm:spPr/>
      <dgm:t>
        <a:bodyPr/>
        <a:lstStyle/>
        <a:p>
          <a:endParaRPr lang="en-US"/>
        </a:p>
      </dgm:t>
    </dgm:pt>
    <dgm:pt modelId="{A02E699F-A557-4996-8C53-E75D22F258E2}">
      <dgm:prSet custT="1"/>
      <dgm:spPr/>
      <dgm:t>
        <a:bodyPr/>
        <a:lstStyle/>
        <a:p>
          <a:r>
            <a:rPr lang="en-US" sz="1050" dirty="0"/>
            <a:t>Train</a:t>
          </a:r>
        </a:p>
      </dgm:t>
    </dgm:pt>
    <dgm:pt modelId="{DDB7EC1A-3BA1-4407-976F-39BD51B20F2A}" type="parTrans" cxnId="{13A36F63-6A02-47C9-ADD1-55A71A687A93}">
      <dgm:prSet/>
      <dgm:spPr/>
      <dgm:t>
        <a:bodyPr/>
        <a:lstStyle/>
        <a:p>
          <a:endParaRPr lang="en-US"/>
        </a:p>
      </dgm:t>
    </dgm:pt>
    <dgm:pt modelId="{42DC5C7A-E5F0-4D9E-A05D-3D8E16C33F0C}" type="sibTrans" cxnId="{13A36F63-6A02-47C9-ADD1-55A71A687A93}">
      <dgm:prSet/>
      <dgm:spPr/>
      <dgm:t>
        <a:bodyPr/>
        <a:lstStyle/>
        <a:p>
          <a:endParaRPr lang="en-US"/>
        </a:p>
      </dgm:t>
    </dgm:pt>
    <dgm:pt modelId="{9A77CD0B-AB27-48A2-8B7A-2891F6C739C4}">
      <dgm:prSet custT="1"/>
      <dgm:spPr/>
      <dgm:t>
        <a:bodyPr/>
        <a:lstStyle/>
        <a:p>
          <a:r>
            <a:rPr lang="en-US" sz="1050" dirty="0"/>
            <a:t>Evaluate and Deploy</a:t>
          </a:r>
        </a:p>
      </dgm:t>
    </dgm:pt>
    <dgm:pt modelId="{90434094-2BD0-4F64-9725-EE258FA63502}" type="parTrans" cxnId="{47B6CF82-A9DD-4E03-A575-2D58E47F3C06}">
      <dgm:prSet/>
      <dgm:spPr/>
      <dgm:t>
        <a:bodyPr/>
        <a:lstStyle/>
        <a:p>
          <a:endParaRPr lang="en-US"/>
        </a:p>
      </dgm:t>
    </dgm:pt>
    <dgm:pt modelId="{33869349-A81E-41B7-9912-429ACFA6C42C}" type="sibTrans" cxnId="{47B6CF82-A9DD-4E03-A575-2D58E47F3C06}">
      <dgm:prSet/>
      <dgm:spPr/>
      <dgm:t>
        <a:bodyPr/>
        <a:lstStyle/>
        <a:p>
          <a:endParaRPr lang="en-US"/>
        </a:p>
      </dgm:t>
    </dgm:pt>
    <dgm:pt modelId="{2755D533-E1DA-4D31-8C2D-078A71091309}" type="pres">
      <dgm:prSet presAssocID="{05EEA78A-4EB6-4EF3-A60A-B603A1A2DDE0}" presName="root" presStyleCnt="0">
        <dgm:presLayoutVars>
          <dgm:dir/>
          <dgm:resizeHandles val="exact"/>
        </dgm:presLayoutVars>
      </dgm:prSet>
      <dgm:spPr/>
    </dgm:pt>
    <dgm:pt modelId="{FE93A78C-F7EA-41D5-8434-97A630F87996}" type="pres">
      <dgm:prSet presAssocID="{2E83DCF5-A011-49C4-A033-31A14997EAC9}" presName="compNode" presStyleCnt="0"/>
      <dgm:spPr/>
    </dgm:pt>
    <dgm:pt modelId="{38B07DE0-BA48-4FFE-9A61-97C6E67C9743}" type="pres">
      <dgm:prSet presAssocID="{2E83DCF5-A011-49C4-A033-31A14997EAC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8B7BE426-55D0-41E6-B9A2-FD130C0E4137}" type="pres">
      <dgm:prSet presAssocID="{2E83DCF5-A011-49C4-A033-31A14997EAC9}" presName="iconSpace" presStyleCnt="0"/>
      <dgm:spPr/>
    </dgm:pt>
    <dgm:pt modelId="{1F09AFF3-848A-484E-9132-14F52F26B610}" type="pres">
      <dgm:prSet presAssocID="{2E83DCF5-A011-49C4-A033-31A14997EAC9}" presName="parTx" presStyleLbl="revTx" presStyleIdx="0" presStyleCnt="6">
        <dgm:presLayoutVars>
          <dgm:chMax val="0"/>
          <dgm:chPref val="0"/>
        </dgm:presLayoutVars>
      </dgm:prSet>
      <dgm:spPr/>
    </dgm:pt>
    <dgm:pt modelId="{51F2CC78-03C6-478B-98DD-D1D97BF9C269}" type="pres">
      <dgm:prSet presAssocID="{2E83DCF5-A011-49C4-A033-31A14997EAC9}" presName="txSpace" presStyleCnt="0"/>
      <dgm:spPr/>
    </dgm:pt>
    <dgm:pt modelId="{3E0049E9-46C1-4B3E-8887-61BFCC54D01E}" type="pres">
      <dgm:prSet presAssocID="{2E83DCF5-A011-49C4-A033-31A14997EAC9}" presName="desTx" presStyleLbl="revTx" presStyleIdx="1" presStyleCnt="6">
        <dgm:presLayoutVars/>
      </dgm:prSet>
      <dgm:spPr/>
    </dgm:pt>
    <dgm:pt modelId="{38C9008C-921D-447C-ADC5-8CCB695F3230}" type="pres">
      <dgm:prSet presAssocID="{921627F6-94E8-4CC7-8343-6F4F08BE7232}" presName="sibTrans" presStyleCnt="0"/>
      <dgm:spPr/>
    </dgm:pt>
    <dgm:pt modelId="{C8BB6876-F474-4F7E-8283-5E79250F7CD2}" type="pres">
      <dgm:prSet presAssocID="{8AD04DDA-B567-4789-AECD-8F1D216704D9}" presName="compNode" presStyleCnt="0"/>
      <dgm:spPr/>
    </dgm:pt>
    <dgm:pt modelId="{4C67E1D1-36F4-4191-BE44-0B51095A7070}" type="pres">
      <dgm:prSet presAssocID="{8AD04DDA-B567-4789-AECD-8F1D216704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7FF0981-4A9F-463A-941E-662E9BCE663D}" type="pres">
      <dgm:prSet presAssocID="{8AD04DDA-B567-4789-AECD-8F1D216704D9}" presName="iconSpace" presStyleCnt="0"/>
      <dgm:spPr/>
    </dgm:pt>
    <dgm:pt modelId="{CEFAD3AA-7758-4C44-9F3C-94D4D44B1B01}" type="pres">
      <dgm:prSet presAssocID="{8AD04DDA-B567-4789-AECD-8F1D216704D9}" presName="parTx" presStyleLbl="revTx" presStyleIdx="2" presStyleCnt="6" custScaleX="161612">
        <dgm:presLayoutVars>
          <dgm:chMax val="0"/>
          <dgm:chPref val="0"/>
        </dgm:presLayoutVars>
      </dgm:prSet>
      <dgm:spPr/>
    </dgm:pt>
    <dgm:pt modelId="{B6C31FD8-45BA-4FE8-AD80-B260F2937F44}" type="pres">
      <dgm:prSet presAssocID="{8AD04DDA-B567-4789-AECD-8F1D216704D9}" presName="txSpace" presStyleCnt="0"/>
      <dgm:spPr/>
    </dgm:pt>
    <dgm:pt modelId="{2362F32C-E5FD-48AE-BFFE-C3B8F5612F49}" type="pres">
      <dgm:prSet presAssocID="{8AD04DDA-B567-4789-AECD-8F1D216704D9}" presName="desTx" presStyleLbl="revTx" presStyleIdx="3" presStyleCnt="6">
        <dgm:presLayoutVars/>
      </dgm:prSet>
      <dgm:spPr/>
    </dgm:pt>
    <dgm:pt modelId="{792601EB-0162-40EB-90A6-D7F6E39111B6}" type="pres">
      <dgm:prSet presAssocID="{E9F15005-A1C1-4D60-92C9-B5EF143D8958}" presName="sibTrans" presStyleCnt="0"/>
      <dgm:spPr/>
    </dgm:pt>
    <dgm:pt modelId="{3BF58B37-5ED0-4372-9A8E-EDEBF76C2ECC}" type="pres">
      <dgm:prSet presAssocID="{76AC392D-AB48-4F66-B56C-FA5BFCA53D4A}" presName="compNode" presStyleCnt="0"/>
      <dgm:spPr/>
    </dgm:pt>
    <dgm:pt modelId="{B43A9237-C09B-467C-923A-E7CB85EB014E}" type="pres">
      <dgm:prSet presAssocID="{76AC392D-AB48-4F66-B56C-FA5BFCA53D4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09D1539-8120-4F3F-BC63-295B14D9E82B}" type="pres">
      <dgm:prSet presAssocID="{76AC392D-AB48-4F66-B56C-FA5BFCA53D4A}" presName="iconSpace" presStyleCnt="0"/>
      <dgm:spPr/>
    </dgm:pt>
    <dgm:pt modelId="{E8EC541C-95E8-4CED-A55C-4B9DE36946ED}" type="pres">
      <dgm:prSet presAssocID="{76AC392D-AB48-4F66-B56C-FA5BFCA53D4A}" presName="parTx" presStyleLbl="revTx" presStyleIdx="4" presStyleCnt="6">
        <dgm:presLayoutVars>
          <dgm:chMax val="0"/>
          <dgm:chPref val="0"/>
        </dgm:presLayoutVars>
      </dgm:prSet>
      <dgm:spPr/>
    </dgm:pt>
    <dgm:pt modelId="{BA32F266-BEDB-480B-BFA2-5B3B0B5EE727}" type="pres">
      <dgm:prSet presAssocID="{76AC392D-AB48-4F66-B56C-FA5BFCA53D4A}" presName="txSpace" presStyleCnt="0"/>
      <dgm:spPr/>
    </dgm:pt>
    <dgm:pt modelId="{697BCACC-A398-44FF-896F-6EF0E84EBC4B}" type="pres">
      <dgm:prSet presAssocID="{76AC392D-AB48-4F66-B56C-FA5BFCA53D4A}" presName="desTx" presStyleLbl="revTx" presStyleIdx="5" presStyleCnt="6">
        <dgm:presLayoutVars/>
      </dgm:prSet>
      <dgm:spPr/>
    </dgm:pt>
  </dgm:ptLst>
  <dgm:cxnLst>
    <dgm:cxn modelId="{0FD75303-C74C-4A70-A087-8CB94CB0E7EC}" type="presOf" srcId="{2E83DCF5-A011-49C4-A033-31A14997EAC9}" destId="{1F09AFF3-848A-484E-9132-14F52F26B610}" srcOrd="0" destOrd="0" presId="urn:microsoft.com/office/officeart/2018/5/layout/CenteredIconLabelDescriptionList"/>
    <dgm:cxn modelId="{BB86840B-9CD1-4406-91B2-9E9FA0DAD10B}" type="presOf" srcId="{8AD04DDA-B567-4789-AECD-8F1D216704D9}" destId="{CEFAD3AA-7758-4C44-9F3C-94D4D44B1B01}" srcOrd="0" destOrd="0" presId="urn:microsoft.com/office/officeart/2018/5/layout/CenteredIconLabelDescriptionList"/>
    <dgm:cxn modelId="{B0D94A21-C810-481B-8B7E-0C831B2EEA6C}" type="presOf" srcId="{31529268-0998-4255-8742-F8EA78127681}" destId="{3E0049E9-46C1-4B3E-8887-61BFCC54D01E}" srcOrd="0" destOrd="1" presId="urn:microsoft.com/office/officeart/2018/5/layout/CenteredIconLabelDescriptionList"/>
    <dgm:cxn modelId="{98C7C03F-129C-4246-ABFF-829FEB12B285}" type="presOf" srcId="{9A77CD0B-AB27-48A2-8B7A-2891F6C739C4}" destId="{697BCACC-A398-44FF-896F-6EF0E84EBC4B}" srcOrd="0" destOrd="1" presId="urn:microsoft.com/office/officeart/2018/5/layout/CenteredIconLabelDescriptionList"/>
    <dgm:cxn modelId="{1ACDCE60-B9B7-4BFA-95A3-7C1E74968C04}" type="presOf" srcId="{05EEA78A-4EB6-4EF3-A60A-B603A1A2DDE0}" destId="{2755D533-E1DA-4D31-8C2D-078A71091309}" srcOrd="0" destOrd="0" presId="urn:microsoft.com/office/officeart/2018/5/layout/CenteredIconLabelDescriptionList"/>
    <dgm:cxn modelId="{13A36F63-6A02-47C9-ADD1-55A71A687A93}" srcId="{76AC392D-AB48-4F66-B56C-FA5BFCA53D4A}" destId="{A02E699F-A557-4996-8C53-E75D22F258E2}" srcOrd="0" destOrd="0" parTransId="{DDB7EC1A-3BA1-4407-976F-39BD51B20F2A}" sibTransId="{42DC5C7A-E5F0-4D9E-A05D-3D8E16C33F0C}"/>
    <dgm:cxn modelId="{E45AC767-B253-4EA0-B1F7-72369AB0F12F}" type="presOf" srcId="{8862191E-CCAD-4A8A-B113-CC000DA12CF8}" destId="{3E0049E9-46C1-4B3E-8887-61BFCC54D01E}" srcOrd="0" destOrd="0" presId="urn:microsoft.com/office/officeart/2018/5/layout/CenteredIconLabelDescriptionList"/>
    <dgm:cxn modelId="{8F167A7A-6CB0-4F2A-9D0C-0BA2D386FDDB}" type="presOf" srcId="{76AC392D-AB48-4F66-B56C-FA5BFCA53D4A}" destId="{E8EC541C-95E8-4CED-A55C-4B9DE36946ED}" srcOrd="0" destOrd="0" presId="urn:microsoft.com/office/officeart/2018/5/layout/CenteredIconLabelDescriptionList"/>
    <dgm:cxn modelId="{9440E180-F1CD-4D67-B859-B23076D4296D}" type="presOf" srcId="{C3958D20-6217-4410-9457-5848D1536542}" destId="{2362F32C-E5FD-48AE-BFFE-C3B8F5612F49}" srcOrd="0" destOrd="1" presId="urn:microsoft.com/office/officeart/2018/5/layout/CenteredIconLabelDescriptionList"/>
    <dgm:cxn modelId="{25FDA781-09B2-4579-B52D-4815231159CD}" type="presOf" srcId="{3142A26F-1E88-4A9A-9998-3C5A389D9653}" destId="{2362F32C-E5FD-48AE-BFFE-C3B8F5612F49}" srcOrd="0" destOrd="0" presId="urn:microsoft.com/office/officeart/2018/5/layout/CenteredIconLabelDescriptionList"/>
    <dgm:cxn modelId="{47B6CF82-A9DD-4E03-A575-2D58E47F3C06}" srcId="{76AC392D-AB48-4F66-B56C-FA5BFCA53D4A}" destId="{9A77CD0B-AB27-48A2-8B7A-2891F6C739C4}" srcOrd="1" destOrd="0" parTransId="{90434094-2BD0-4F64-9725-EE258FA63502}" sibTransId="{33869349-A81E-41B7-9912-429ACFA6C42C}"/>
    <dgm:cxn modelId="{CC9C5A8A-12B2-407D-A4C3-E65C252A45C6}" srcId="{8AD04DDA-B567-4789-AECD-8F1D216704D9}" destId="{C3958D20-6217-4410-9457-5848D1536542}" srcOrd="1" destOrd="0" parTransId="{1ED0A288-8488-4FB4-9CB3-9904D9293F89}" sibTransId="{0C1EE238-6C78-4888-A7C8-4C94CFCC7F44}"/>
    <dgm:cxn modelId="{EC8A4B96-192A-483D-B920-234A2DD0AF5D}" srcId="{8AD04DDA-B567-4789-AECD-8F1D216704D9}" destId="{3142A26F-1E88-4A9A-9998-3C5A389D9653}" srcOrd="0" destOrd="0" parTransId="{8B674489-0B15-4B21-B327-3D1860A1E9EB}" sibTransId="{6228E07D-5322-4C74-B1CE-82BF6111C93F}"/>
    <dgm:cxn modelId="{EE6B8FAD-8888-4F90-B74C-B4B1671FC231}" srcId="{2E83DCF5-A011-49C4-A033-31A14997EAC9}" destId="{8862191E-CCAD-4A8A-B113-CC000DA12CF8}" srcOrd="0" destOrd="0" parTransId="{CF9C0242-F933-4871-A86C-43BD39F7335F}" sibTransId="{F478CEB5-FCB3-472F-9F12-177E318AC925}"/>
    <dgm:cxn modelId="{B4E2CBB3-B0F7-49D9-94FA-8B02A085CEA0}" srcId="{05EEA78A-4EB6-4EF3-A60A-B603A1A2DDE0}" destId="{8AD04DDA-B567-4789-AECD-8F1D216704D9}" srcOrd="1" destOrd="0" parTransId="{1113FF5B-B04F-424E-B0C8-B41A17657FD1}" sibTransId="{E9F15005-A1C1-4D60-92C9-B5EF143D8958}"/>
    <dgm:cxn modelId="{15B167BA-EAD3-4739-B162-F7BAED460284}" srcId="{05EEA78A-4EB6-4EF3-A60A-B603A1A2DDE0}" destId="{76AC392D-AB48-4F66-B56C-FA5BFCA53D4A}" srcOrd="2" destOrd="0" parTransId="{AED7312E-1BC3-48FD-9CDA-D1E5141A84EB}" sibTransId="{B21A4FB6-DC2C-4A32-93BB-3F7981AC680C}"/>
    <dgm:cxn modelId="{381BC3D9-47F3-4C6B-AB34-B2DE5AD3FEE7}" srcId="{2E83DCF5-A011-49C4-A033-31A14997EAC9}" destId="{31529268-0998-4255-8742-F8EA78127681}" srcOrd="1" destOrd="0" parTransId="{C683C181-51F9-41C5-8FF0-40B657CDD7B6}" sibTransId="{8CF26169-2F5C-484E-AB07-26814AA992B6}"/>
    <dgm:cxn modelId="{BFFF1BEB-72D1-46AC-8679-F8A3A747CC06}" srcId="{05EEA78A-4EB6-4EF3-A60A-B603A1A2DDE0}" destId="{2E83DCF5-A011-49C4-A033-31A14997EAC9}" srcOrd="0" destOrd="0" parTransId="{5512DE9F-8070-41CD-9451-CBCC661A3E3E}" sibTransId="{921627F6-94E8-4CC7-8343-6F4F08BE7232}"/>
    <dgm:cxn modelId="{76A718FE-67E2-4097-9B29-713738A40E52}" type="presOf" srcId="{A02E699F-A557-4996-8C53-E75D22F258E2}" destId="{697BCACC-A398-44FF-896F-6EF0E84EBC4B}" srcOrd="0" destOrd="0" presId="urn:microsoft.com/office/officeart/2018/5/layout/CenteredIconLabelDescriptionList"/>
    <dgm:cxn modelId="{BB77788C-8090-435B-A7FE-B40769AA02B8}" type="presParOf" srcId="{2755D533-E1DA-4D31-8C2D-078A71091309}" destId="{FE93A78C-F7EA-41D5-8434-97A630F87996}" srcOrd="0" destOrd="0" presId="urn:microsoft.com/office/officeart/2018/5/layout/CenteredIconLabelDescriptionList"/>
    <dgm:cxn modelId="{C5D22742-2C27-4235-BE2B-FB822B9C162A}" type="presParOf" srcId="{FE93A78C-F7EA-41D5-8434-97A630F87996}" destId="{38B07DE0-BA48-4FFE-9A61-97C6E67C9743}" srcOrd="0" destOrd="0" presId="urn:microsoft.com/office/officeart/2018/5/layout/CenteredIconLabelDescriptionList"/>
    <dgm:cxn modelId="{3B1F12A6-D77D-4781-BB10-CB2C14DD2729}" type="presParOf" srcId="{FE93A78C-F7EA-41D5-8434-97A630F87996}" destId="{8B7BE426-55D0-41E6-B9A2-FD130C0E4137}" srcOrd="1" destOrd="0" presId="urn:microsoft.com/office/officeart/2018/5/layout/CenteredIconLabelDescriptionList"/>
    <dgm:cxn modelId="{7B8597A9-3B8A-43AB-8C5A-BE1E96CB198F}" type="presParOf" srcId="{FE93A78C-F7EA-41D5-8434-97A630F87996}" destId="{1F09AFF3-848A-484E-9132-14F52F26B610}" srcOrd="2" destOrd="0" presId="urn:microsoft.com/office/officeart/2018/5/layout/CenteredIconLabelDescriptionList"/>
    <dgm:cxn modelId="{022ED863-FDE2-4F81-AD74-16D31774E0CA}" type="presParOf" srcId="{FE93A78C-F7EA-41D5-8434-97A630F87996}" destId="{51F2CC78-03C6-478B-98DD-D1D97BF9C269}" srcOrd="3" destOrd="0" presId="urn:microsoft.com/office/officeart/2018/5/layout/CenteredIconLabelDescriptionList"/>
    <dgm:cxn modelId="{68BE4846-A008-44DA-BEF6-2A4BF9660FA5}" type="presParOf" srcId="{FE93A78C-F7EA-41D5-8434-97A630F87996}" destId="{3E0049E9-46C1-4B3E-8887-61BFCC54D01E}" srcOrd="4" destOrd="0" presId="urn:microsoft.com/office/officeart/2018/5/layout/CenteredIconLabelDescriptionList"/>
    <dgm:cxn modelId="{AF961194-787A-42FD-AA3B-0ACF729F17A8}" type="presParOf" srcId="{2755D533-E1DA-4D31-8C2D-078A71091309}" destId="{38C9008C-921D-447C-ADC5-8CCB695F3230}" srcOrd="1" destOrd="0" presId="urn:microsoft.com/office/officeart/2018/5/layout/CenteredIconLabelDescriptionList"/>
    <dgm:cxn modelId="{3AB08E01-9D6D-49D2-B74D-0A0525D9C31A}" type="presParOf" srcId="{2755D533-E1DA-4D31-8C2D-078A71091309}" destId="{C8BB6876-F474-4F7E-8283-5E79250F7CD2}" srcOrd="2" destOrd="0" presId="urn:microsoft.com/office/officeart/2018/5/layout/CenteredIconLabelDescriptionList"/>
    <dgm:cxn modelId="{3669F7A3-4D66-4273-A7C2-FA4001BEC237}" type="presParOf" srcId="{C8BB6876-F474-4F7E-8283-5E79250F7CD2}" destId="{4C67E1D1-36F4-4191-BE44-0B51095A7070}" srcOrd="0" destOrd="0" presId="urn:microsoft.com/office/officeart/2018/5/layout/CenteredIconLabelDescriptionList"/>
    <dgm:cxn modelId="{0C0B060E-DD06-4A45-9F2B-E6ACB5C91D7B}" type="presParOf" srcId="{C8BB6876-F474-4F7E-8283-5E79250F7CD2}" destId="{27FF0981-4A9F-463A-941E-662E9BCE663D}" srcOrd="1" destOrd="0" presId="urn:microsoft.com/office/officeart/2018/5/layout/CenteredIconLabelDescriptionList"/>
    <dgm:cxn modelId="{6623A291-AA04-4030-A51F-E5BACF9A16B2}" type="presParOf" srcId="{C8BB6876-F474-4F7E-8283-5E79250F7CD2}" destId="{CEFAD3AA-7758-4C44-9F3C-94D4D44B1B01}" srcOrd="2" destOrd="0" presId="urn:microsoft.com/office/officeart/2018/5/layout/CenteredIconLabelDescriptionList"/>
    <dgm:cxn modelId="{12442560-16B9-4A2C-B628-F9F633A0A3C1}" type="presParOf" srcId="{C8BB6876-F474-4F7E-8283-5E79250F7CD2}" destId="{B6C31FD8-45BA-4FE8-AD80-B260F2937F44}" srcOrd="3" destOrd="0" presId="urn:microsoft.com/office/officeart/2018/5/layout/CenteredIconLabelDescriptionList"/>
    <dgm:cxn modelId="{43007DAC-F2EB-4BA7-9A84-C759065E4543}" type="presParOf" srcId="{C8BB6876-F474-4F7E-8283-5E79250F7CD2}" destId="{2362F32C-E5FD-48AE-BFFE-C3B8F5612F49}" srcOrd="4" destOrd="0" presId="urn:microsoft.com/office/officeart/2018/5/layout/CenteredIconLabelDescriptionList"/>
    <dgm:cxn modelId="{3CE39013-9D83-4ECE-B2D3-BC71751F3934}" type="presParOf" srcId="{2755D533-E1DA-4D31-8C2D-078A71091309}" destId="{792601EB-0162-40EB-90A6-D7F6E39111B6}" srcOrd="3" destOrd="0" presId="urn:microsoft.com/office/officeart/2018/5/layout/CenteredIconLabelDescriptionList"/>
    <dgm:cxn modelId="{07048A56-6B74-4DE9-8364-4E9E30B19D21}" type="presParOf" srcId="{2755D533-E1DA-4D31-8C2D-078A71091309}" destId="{3BF58B37-5ED0-4372-9A8E-EDEBF76C2ECC}" srcOrd="4" destOrd="0" presId="urn:microsoft.com/office/officeart/2018/5/layout/CenteredIconLabelDescriptionList"/>
    <dgm:cxn modelId="{2E6FA24F-16F4-4511-8E06-0410CC16CF23}" type="presParOf" srcId="{3BF58B37-5ED0-4372-9A8E-EDEBF76C2ECC}" destId="{B43A9237-C09B-467C-923A-E7CB85EB014E}" srcOrd="0" destOrd="0" presId="urn:microsoft.com/office/officeart/2018/5/layout/CenteredIconLabelDescriptionList"/>
    <dgm:cxn modelId="{77EA6706-B405-45FD-8CB2-17D48F509DA5}" type="presParOf" srcId="{3BF58B37-5ED0-4372-9A8E-EDEBF76C2ECC}" destId="{F09D1539-8120-4F3F-BC63-295B14D9E82B}" srcOrd="1" destOrd="0" presId="urn:microsoft.com/office/officeart/2018/5/layout/CenteredIconLabelDescriptionList"/>
    <dgm:cxn modelId="{AD5CE750-0087-4045-B4A3-026A36BACADC}" type="presParOf" srcId="{3BF58B37-5ED0-4372-9A8E-EDEBF76C2ECC}" destId="{E8EC541C-95E8-4CED-A55C-4B9DE36946ED}" srcOrd="2" destOrd="0" presId="urn:microsoft.com/office/officeart/2018/5/layout/CenteredIconLabelDescriptionList"/>
    <dgm:cxn modelId="{0AB90B3F-DF59-4654-89E0-2620EC7A611E}" type="presParOf" srcId="{3BF58B37-5ED0-4372-9A8E-EDEBF76C2ECC}" destId="{BA32F266-BEDB-480B-BFA2-5B3B0B5EE727}" srcOrd="3" destOrd="0" presId="urn:microsoft.com/office/officeart/2018/5/layout/CenteredIconLabelDescriptionList"/>
    <dgm:cxn modelId="{6418C789-AC2C-41E9-872E-0D9CF65EB340}" type="presParOf" srcId="{3BF58B37-5ED0-4372-9A8E-EDEBF76C2ECC}" destId="{697BCACC-A398-44FF-896F-6EF0E84EBC4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07DE0-BA48-4FFE-9A61-97C6E67C9743}">
      <dsp:nvSpPr>
        <dsp:cNvPr id="0" name=""/>
        <dsp:cNvSpPr/>
      </dsp:nvSpPr>
      <dsp:spPr>
        <a:xfrm>
          <a:off x="458144" y="605068"/>
          <a:ext cx="484103" cy="484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9AFF3-848A-484E-9132-14F52F26B610}">
      <dsp:nvSpPr>
        <dsp:cNvPr id="0" name=""/>
        <dsp:cNvSpPr/>
      </dsp:nvSpPr>
      <dsp:spPr>
        <a:xfrm>
          <a:off x="8619" y="1136178"/>
          <a:ext cx="1383153" cy="207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Preprocessing</a:t>
          </a:r>
        </a:p>
      </dsp:txBody>
      <dsp:txXfrm>
        <a:off x="8619" y="1136178"/>
        <a:ext cx="1383153" cy="207675"/>
      </dsp:txXfrm>
    </dsp:sp>
    <dsp:sp modelId="{3E0049E9-46C1-4B3E-8887-61BFCC54D01E}">
      <dsp:nvSpPr>
        <dsp:cNvPr id="0" name=""/>
        <dsp:cNvSpPr/>
      </dsp:nvSpPr>
      <dsp:spPr>
        <a:xfrm>
          <a:off x="8619" y="1365717"/>
          <a:ext cx="1383153" cy="332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Cleanup</a:t>
          </a:r>
          <a:endParaRPr lang="en-US" sz="1100" kern="1200" dirty="0"/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Standardization</a:t>
          </a:r>
          <a:endParaRPr lang="en-US" sz="1100" kern="1200" dirty="0"/>
        </a:p>
      </dsp:txBody>
      <dsp:txXfrm>
        <a:off x="8619" y="1365717"/>
        <a:ext cx="1383153" cy="332521"/>
      </dsp:txXfrm>
    </dsp:sp>
    <dsp:sp modelId="{4C67E1D1-36F4-4191-BE44-0B51095A7070}">
      <dsp:nvSpPr>
        <dsp:cNvPr id="0" name=""/>
        <dsp:cNvSpPr/>
      </dsp:nvSpPr>
      <dsp:spPr>
        <a:xfrm>
          <a:off x="2509445" y="605068"/>
          <a:ext cx="484103" cy="4841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AD3AA-7758-4C44-9F3C-94D4D44B1B01}">
      <dsp:nvSpPr>
        <dsp:cNvPr id="0" name=""/>
        <dsp:cNvSpPr/>
      </dsp:nvSpPr>
      <dsp:spPr>
        <a:xfrm>
          <a:off x="1633825" y="1136178"/>
          <a:ext cx="2235342" cy="207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Feature Engineering</a:t>
          </a:r>
        </a:p>
      </dsp:txBody>
      <dsp:txXfrm>
        <a:off x="1633825" y="1136178"/>
        <a:ext cx="2235342" cy="207675"/>
      </dsp:txXfrm>
    </dsp:sp>
    <dsp:sp modelId="{2362F32C-E5FD-48AE-BFFE-C3B8F5612F49}">
      <dsp:nvSpPr>
        <dsp:cNvPr id="0" name=""/>
        <dsp:cNvSpPr/>
      </dsp:nvSpPr>
      <dsp:spPr>
        <a:xfrm>
          <a:off x="2059920" y="1365717"/>
          <a:ext cx="1383153" cy="332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Tokenization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Text Representation</a:t>
          </a:r>
        </a:p>
      </dsp:txBody>
      <dsp:txXfrm>
        <a:off x="2059920" y="1365717"/>
        <a:ext cx="1383153" cy="332521"/>
      </dsp:txXfrm>
    </dsp:sp>
    <dsp:sp modelId="{B43A9237-C09B-467C-923A-E7CB85EB014E}">
      <dsp:nvSpPr>
        <dsp:cNvPr id="0" name=""/>
        <dsp:cNvSpPr/>
      </dsp:nvSpPr>
      <dsp:spPr>
        <a:xfrm>
          <a:off x="4560745" y="605068"/>
          <a:ext cx="484103" cy="4841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C541C-95E8-4CED-A55C-4B9DE36946ED}">
      <dsp:nvSpPr>
        <dsp:cNvPr id="0" name=""/>
        <dsp:cNvSpPr/>
      </dsp:nvSpPr>
      <dsp:spPr>
        <a:xfrm>
          <a:off x="4111220" y="1136178"/>
          <a:ext cx="1383153" cy="207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Modeling</a:t>
          </a:r>
        </a:p>
      </dsp:txBody>
      <dsp:txXfrm>
        <a:off x="4111220" y="1136178"/>
        <a:ext cx="1383153" cy="207675"/>
      </dsp:txXfrm>
    </dsp:sp>
    <dsp:sp modelId="{697BCACC-A398-44FF-896F-6EF0E84EBC4B}">
      <dsp:nvSpPr>
        <dsp:cNvPr id="0" name=""/>
        <dsp:cNvSpPr/>
      </dsp:nvSpPr>
      <dsp:spPr>
        <a:xfrm>
          <a:off x="4111220" y="1365717"/>
          <a:ext cx="1383153" cy="332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Train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Evaluate and Deploy</a:t>
          </a:r>
        </a:p>
      </dsp:txBody>
      <dsp:txXfrm>
        <a:off x="4111220" y="1365717"/>
        <a:ext cx="1383153" cy="332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7961156c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7961156c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</a:t>
            </a:r>
            <a:r>
              <a:rPr lang="en-US" dirty="0" err="1"/>
              <a:t>nltk.org</a:t>
            </a:r>
            <a:endParaRPr lang="en-US" dirty="0"/>
          </a:p>
          <a:p>
            <a:r>
              <a:rPr lang="en-US" dirty="0"/>
              <a:t>Discrete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191286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JR Firth : British Linguist</a:t>
            </a:r>
          </a:p>
        </p:txBody>
      </p:sp>
    </p:spTree>
    <p:extLst>
      <p:ext uri="{BB962C8B-B14F-4D97-AF65-F5344CB8AC3E}">
        <p14:creationId xmlns:p14="http://schemas.microsoft.com/office/powerpoint/2010/main" val="1481331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Distributional similarity</a:t>
            </a:r>
          </a:p>
          <a:p>
            <a:r>
              <a:rPr lang="en-US" dirty="0" err="1"/>
              <a:t>Bengio</a:t>
            </a:r>
            <a:r>
              <a:rPr lang="en-US" dirty="0"/>
              <a:t> 2003 -&gt; </a:t>
            </a:r>
            <a:r>
              <a:rPr lang="en-US" dirty="0" err="1"/>
              <a:t>Collobert</a:t>
            </a:r>
            <a:r>
              <a:rPr lang="en-US" dirty="0"/>
              <a:t> 2008 -&gt; </a:t>
            </a:r>
            <a:r>
              <a:rPr lang="en-US" dirty="0" err="1"/>
              <a:t>Mikolov</a:t>
            </a:r>
            <a:r>
              <a:rPr lang="en-US" dirty="0"/>
              <a:t> 2013</a:t>
            </a:r>
          </a:p>
          <a:p>
            <a:r>
              <a:rPr lang="en-US" dirty="0" err="1"/>
              <a:t>Mikolov</a:t>
            </a:r>
            <a:r>
              <a:rPr lang="en-US" dirty="0"/>
              <a:t> et. al.</a:t>
            </a:r>
          </a:p>
        </p:txBody>
      </p:sp>
    </p:spTree>
    <p:extLst>
      <p:ext uri="{BB962C8B-B14F-4D97-AF65-F5344CB8AC3E}">
        <p14:creationId xmlns:p14="http://schemas.microsoft.com/office/powerpoint/2010/main" val="944083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jhuclsp</a:t>
            </a:r>
            <a:r>
              <a:rPr lang="en-US" dirty="0"/>
              <a:t>/status/1346466569476399104</a:t>
            </a:r>
          </a:p>
        </p:txBody>
      </p:sp>
    </p:spTree>
    <p:extLst>
      <p:ext uri="{BB962C8B-B14F-4D97-AF65-F5344CB8AC3E}">
        <p14:creationId xmlns:p14="http://schemas.microsoft.com/office/powerpoint/2010/main" val="3387717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217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019fa8934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019fa8934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7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375" y="-5034"/>
            <a:ext cx="9154373" cy="5149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D902-EF6D-5148-9C37-994BD243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07A31-40A3-CF4A-BC2D-2F1324D63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B8910-3758-F84C-B203-286ECE510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C81B-A416-C24C-9C7E-3603C7D2F0BD}" type="datetimeFigureOut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BD2BC-B4BE-3E43-8369-AA93EBFB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2EFCD-FF89-054E-AAF9-55AA86BF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B2D8-BE7E-2247-972A-91D91E120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7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4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jpeg"/><Relationship Id="rId11" Type="http://schemas.openxmlformats.org/officeDocument/2006/relationships/image" Target="../media/image13.sv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5813248" y="3769946"/>
            <a:ext cx="4771200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Raghav Bali</a:t>
            </a:r>
            <a:endParaRPr sz="2200"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Staff Data Scientist </a:t>
            </a:r>
            <a:br>
              <a:rPr lang="en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DeliveryHero</a:t>
            </a:r>
            <a:r>
              <a:rPr lang="en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, Berlin</a:t>
            </a:r>
            <a:endParaRPr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895148" y="1560150"/>
            <a:ext cx="6005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Text Classification</a:t>
            </a:r>
            <a:endParaRPr sz="35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ECAD0-6CF6-8944-B012-05123626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 Representation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C8B64-CAF7-0C4F-8AF1-6F9EEE30DA5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Textual data is not directly ingestible</a:t>
            </a:r>
          </a:p>
          <a:p>
            <a:r>
              <a:rPr lang="en-US" sz="2000" dirty="0"/>
              <a:t>We need methods to transform text into useful format </a:t>
            </a:r>
          </a:p>
          <a:p>
            <a:r>
              <a:rPr lang="en-US" sz="2000" dirty="0"/>
              <a:t>Text Representation Models help in “vectorizing” textual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C55F1-A3AF-184C-A25B-078B5D1C3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786988"/>
            <a:ext cx="4052088" cy="15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97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D0AB-A5E7-F344-BAE3-EDFE958D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 Representation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63A09-2150-6E4D-B573-024F1A1E7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689077" cy="2434291"/>
          </a:xfrm>
        </p:spPr>
        <p:txBody>
          <a:bodyPr>
            <a:normAutofit fontScale="92500" lnSpcReduction="10000"/>
          </a:bodyPr>
          <a:lstStyle/>
          <a:p>
            <a:pPr marL="139700" indent="0">
              <a:buNone/>
            </a:pPr>
            <a:r>
              <a:rPr lang="en-US" b="1" dirty="0"/>
              <a:t>Bag of Words</a:t>
            </a:r>
          </a:p>
          <a:p>
            <a:pPr marL="139700" indent="0">
              <a:buNone/>
            </a:pPr>
            <a:endParaRPr lang="en-US" b="1" dirty="0"/>
          </a:p>
          <a:p>
            <a:r>
              <a:rPr lang="en-US" sz="1200" dirty="0"/>
              <a:t>Matrix Transformation of textual data</a:t>
            </a:r>
          </a:p>
          <a:p>
            <a:r>
              <a:rPr lang="en-US" sz="1200" dirty="0"/>
              <a:t>Ordering of words is ignored</a:t>
            </a:r>
          </a:p>
          <a:p>
            <a:r>
              <a:rPr lang="en-US" sz="1200" dirty="0"/>
              <a:t>Matrix:</a:t>
            </a:r>
          </a:p>
          <a:p>
            <a:pPr lvl="1"/>
            <a:r>
              <a:rPr lang="en-US" sz="1100" dirty="0"/>
              <a:t>Columns are words of the vocabulary</a:t>
            </a:r>
          </a:p>
          <a:p>
            <a:pPr lvl="1"/>
            <a:r>
              <a:rPr lang="en-US" sz="1100" dirty="0"/>
              <a:t>Rows are documents/sentences</a:t>
            </a:r>
          </a:p>
          <a:p>
            <a:pPr lvl="1"/>
            <a:r>
              <a:rPr lang="en-US" sz="1100" dirty="0"/>
              <a:t>Cell values are count of occurrences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7E9C80-9F43-DF47-8795-B2A4ACFB162D}"/>
              </a:ext>
            </a:extLst>
          </p:cNvPr>
          <p:cNvSpPr txBox="1">
            <a:spLocks/>
          </p:cNvSpPr>
          <p:nvPr/>
        </p:nvSpPr>
        <p:spPr>
          <a:xfrm>
            <a:off x="3227461" y="1152474"/>
            <a:ext cx="2689077" cy="243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Arial"/>
              <a:buNone/>
            </a:pPr>
            <a:r>
              <a:rPr lang="en-US" b="1" dirty="0"/>
              <a:t>TF-IDF</a:t>
            </a:r>
          </a:p>
          <a:p>
            <a:pPr marL="139700" indent="0">
              <a:buFont typeface="Arial"/>
              <a:buNone/>
            </a:pPr>
            <a:endParaRPr lang="en-US" b="1" dirty="0"/>
          </a:p>
          <a:p>
            <a:r>
              <a:rPr lang="en-US" sz="1000" dirty="0"/>
              <a:t>Improvement on top of </a:t>
            </a:r>
            <a:r>
              <a:rPr lang="en-US" sz="1000" dirty="0" err="1"/>
              <a:t>BoW</a:t>
            </a:r>
            <a:endParaRPr lang="en-US" sz="1000" dirty="0"/>
          </a:p>
          <a:p>
            <a:r>
              <a:rPr lang="en-US" sz="1000" dirty="0"/>
              <a:t>Counts are normalized based on inverse document frequency</a:t>
            </a:r>
          </a:p>
          <a:p>
            <a:r>
              <a:rPr lang="en-US" sz="1000" dirty="0"/>
              <a:t>More robust to noise</a:t>
            </a:r>
          </a:p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A0D2DC2-4DC9-2840-BD95-D1F7A8A23B60}"/>
              </a:ext>
            </a:extLst>
          </p:cNvPr>
          <p:cNvSpPr txBox="1">
            <a:spLocks/>
          </p:cNvSpPr>
          <p:nvPr/>
        </p:nvSpPr>
        <p:spPr>
          <a:xfrm>
            <a:off x="6143222" y="1152473"/>
            <a:ext cx="2689077" cy="243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Arial"/>
              <a:buNone/>
            </a:pPr>
            <a:r>
              <a:rPr lang="en-US" b="1" dirty="0"/>
              <a:t>Co-Occurrence Matrices</a:t>
            </a:r>
          </a:p>
          <a:p>
            <a:pPr marL="139700" indent="0">
              <a:buFont typeface="Arial"/>
              <a:buNone/>
            </a:pPr>
            <a:endParaRPr lang="en-US" b="1" dirty="0"/>
          </a:p>
          <a:p>
            <a:r>
              <a:rPr lang="en-US" sz="1000" dirty="0"/>
              <a:t>Matrix:</a:t>
            </a:r>
          </a:p>
          <a:p>
            <a:pPr lvl="1"/>
            <a:r>
              <a:rPr lang="en-US" sz="1000" dirty="0"/>
              <a:t>Column are words of the vocabulary</a:t>
            </a:r>
          </a:p>
          <a:p>
            <a:pPr lvl="1"/>
            <a:r>
              <a:rPr lang="en-US" sz="1000" dirty="0"/>
              <a:t>Rows are words of the sentence</a:t>
            </a:r>
          </a:p>
          <a:p>
            <a:pPr lvl="1"/>
            <a:r>
              <a:rPr lang="en-US" sz="1000" dirty="0"/>
              <a:t>Cell values are number of times a word in the given row exists in the context of the words in the columns</a:t>
            </a:r>
          </a:p>
          <a:p>
            <a:r>
              <a:rPr lang="en-US" sz="1000" dirty="0"/>
              <a:t>Good at capturing word associations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9C84D0-F51A-DC40-8D13-A19540C9B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3586764"/>
            <a:ext cx="3478637" cy="12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5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73E1-A2B9-C64A-BC12-EA6EFDF9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471174"/>
            <a:ext cx="4045200" cy="148230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Time for Some Action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8302E-DC76-B34E-991A-006771C03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2041074"/>
            <a:ext cx="4045200" cy="1235100"/>
          </a:xfrm>
        </p:spPr>
        <p:txBody>
          <a:bodyPr/>
          <a:lstStyle/>
          <a:p>
            <a:r>
              <a:rPr lang="en-US" dirty="0"/>
              <a:t>Hands-on – II and III</a:t>
            </a:r>
          </a:p>
        </p:txBody>
      </p:sp>
      <p:pic>
        <p:nvPicPr>
          <p:cNvPr id="5" name="Picture 6" descr="A person's feet on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3F41FA9B-75BF-8C4F-9656-7CB10028E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9500" y="724075"/>
            <a:ext cx="3235783" cy="3695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F09B8C36-33E3-0D40-BF05-4D34D780C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416" y="2721382"/>
            <a:ext cx="1843368" cy="1843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8DAC60-9097-7647-AC5A-21F7B4D97232}"/>
              </a:ext>
            </a:extLst>
          </p:cNvPr>
          <p:cNvSpPr txBox="1"/>
          <p:nvPr/>
        </p:nvSpPr>
        <p:spPr>
          <a:xfrm>
            <a:off x="77188" y="4506775"/>
            <a:ext cx="48623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raghavbali</a:t>
            </a:r>
            <a:r>
              <a:rPr lang="en-US" sz="1100" dirty="0"/>
              <a:t>/</a:t>
            </a:r>
            <a:r>
              <a:rPr lang="en-US" sz="1100" dirty="0" err="1"/>
              <a:t>workshop_text_classification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49068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20C5-06F1-1549-BB51-5432A7352FE5}"/>
              </a:ext>
            </a:extLst>
          </p:cNvPr>
          <p:cNvSpPr txBox="1">
            <a:spLocks/>
          </p:cNvSpPr>
          <p:nvPr/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dirty="0"/>
              <a:t>The Wordnet 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6F1CF-29D2-DE48-8046-EEF696DC767C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2689077" cy="2434291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/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2"/>
                </a:solidFill>
              </a:rPr>
              <a:t>Linguistic way of looking at words and their meanings</a:t>
            </a:r>
            <a:br>
              <a:rPr lang="en-US" sz="1100" dirty="0">
                <a:solidFill>
                  <a:schemeClr val="dk2"/>
                </a:solidFill>
              </a:rPr>
            </a:br>
            <a:endParaRPr lang="en-US" sz="1100" dirty="0">
              <a:solidFill>
                <a:schemeClr val="dk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chemeClr val="dk2"/>
                </a:solidFill>
              </a:rPr>
              <a:t>a lexical database of semantic relations between words in more than 200 languages</a:t>
            </a:r>
            <a:br>
              <a:rPr lang="en-IN" sz="1100" dirty="0">
                <a:solidFill>
                  <a:schemeClr val="dk2"/>
                </a:solidFill>
              </a:rPr>
            </a:br>
            <a:endParaRPr lang="en-IN" sz="1100" dirty="0">
              <a:solidFill>
                <a:schemeClr val="dk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chemeClr val="dk2"/>
                </a:solidFill>
              </a:rPr>
              <a:t>WordNet links words into semantic relations including synonyms, hyponyms, and meronyms</a:t>
            </a:r>
            <a:endParaRPr lang="en-US" sz="1100" dirty="0">
              <a:solidFill>
                <a:schemeClr val="dk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sz="1100" dirty="0"/>
          </a:p>
          <a:p>
            <a:endParaRPr lang="en-US" dirty="0"/>
          </a:p>
        </p:txBody>
      </p:sp>
      <p:pic>
        <p:nvPicPr>
          <p:cNvPr id="1026" name="Picture 2" descr="2. Accessing Text Corpora and Lexical Resources">
            <a:extLst>
              <a:ext uri="{FF2B5EF4-FFF2-40B4-BE49-F238E27FC236}">
                <a16:creationId xmlns:a16="http://schemas.microsoft.com/office/drawing/2014/main" id="{B960C614-FE59-4C4F-96CC-E05C38077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06" y="978262"/>
            <a:ext cx="3083859" cy="167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DB404C3-36CB-2E4E-848E-329F95BB9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008" y="2813962"/>
            <a:ext cx="3598228" cy="174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837D577-BDEE-B646-8605-26F4E9F14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222" y="0"/>
            <a:ext cx="74995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6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B7EBF-612F-194C-A48A-E42435F9F9AC}"/>
              </a:ext>
            </a:extLst>
          </p:cNvPr>
          <p:cNvSpPr txBox="1">
            <a:spLocks/>
          </p:cNvSpPr>
          <p:nvPr/>
        </p:nvSpPr>
        <p:spPr>
          <a:xfrm>
            <a:off x="1820502" y="350453"/>
            <a:ext cx="5502995" cy="976070"/>
          </a:xfrm>
          <a:prstGeom prst="rect">
            <a:avLst/>
          </a:prstGeom>
        </p:spPr>
        <p:txBody>
          <a:bodyPr anchor="b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200" b="1" dirty="0"/>
              <a:t>Context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34C16-DE0E-714A-A3AA-632C8764C5F2}"/>
              </a:ext>
            </a:extLst>
          </p:cNvPr>
          <p:cNvSpPr txBox="1">
            <a:spLocks/>
          </p:cNvSpPr>
          <p:nvPr/>
        </p:nvSpPr>
        <p:spPr>
          <a:xfrm>
            <a:off x="1820501" y="1846869"/>
            <a:ext cx="6436600" cy="34164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Did you see the look on her </a:t>
            </a:r>
            <a:r>
              <a:rPr lang="en-US" sz="2000" dirty="0">
                <a:solidFill>
                  <a:srgbClr val="C00000"/>
                </a:solidFill>
              </a:rPr>
              <a:t>face</a:t>
            </a:r>
            <a:r>
              <a:rPr lang="en-US" sz="2000" dirty="0">
                <a:solidFill>
                  <a:schemeClr val="bg2"/>
                </a:solidFill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The new clock-</a:t>
            </a:r>
            <a:r>
              <a:rPr lang="en-US" sz="2000" dirty="0">
                <a:solidFill>
                  <a:srgbClr val="C00000"/>
                </a:solidFill>
              </a:rPr>
              <a:t>face</a:t>
            </a:r>
            <a:r>
              <a:rPr lang="en-US" sz="2000" dirty="0">
                <a:solidFill>
                  <a:schemeClr val="bg2"/>
                </a:solidFill>
              </a:rPr>
              <a:t> on my watch is amazing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It is time to </a:t>
            </a:r>
            <a:r>
              <a:rPr lang="en-US" sz="2000" dirty="0">
                <a:solidFill>
                  <a:srgbClr val="C00000"/>
                </a:solidFill>
              </a:rPr>
              <a:t>face</a:t>
            </a:r>
            <a:r>
              <a:rPr lang="en-US" sz="2000" dirty="0">
                <a:solidFill>
                  <a:schemeClr val="bg2"/>
                </a:solidFill>
              </a:rPr>
              <a:t> my demons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How many new </a:t>
            </a:r>
            <a:r>
              <a:rPr lang="en-US" sz="2000" dirty="0">
                <a:solidFill>
                  <a:srgbClr val="C00000"/>
                </a:solidFill>
              </a:rPr>
              <a:t>faces</a:t>
            </a:r>
            <a:r>
              <a:rPr lang="en-US" sz="2000" dirty="0">
                <a:solidFill>
                  <a:schemeClr val="bg2"/>
                </a:solidFill>
              </a:rPr>
              <a:t> did you see in office today?</a:t>
            </a:r>
          </a:p>
        </p:txBody>
      </p:sp>
    </p:spTree>
    <p:extLst>
      <p:ext uri="{BB962C8B-B14F-4D97-AF65-F5344CB8AC3E}">
        <p14:creationId xmlns:p14="http://schemas.microsoft.com/office/powerpoint/2010/main" val="393793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B7EBF-612F-194C-A48A-E42435F9F9AC}"/>
              </a:ext>
            </a:extLst>
          </p:cNvPr>
          <p:cNvSpPr txBox="1">
            <a:spLocks/>
          </p:cNvSpPr>
          <p:nvPr/>
        </p:nvSpPr>
        <p:spPr>
          <a:xfrm>
            <a:off x="1820502" y="350453"/>
            <a:ext cx="5502995" cy="976070"/>
          </a:xfrm>
          <a:prstGeom prst="rect">
            <a:avLst/>
          </a:prstGeom>
        </p:spPr>
        <p:txBody>
          <a:bodyPr anchor="b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200" b="1" dirty="0"/>
              <a:t>Non-Local Interactions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74AD53-04C1-9340-9E9B-BB040DB877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6790" y="1626279"/>
            <a:ext cx="3173628" cy="22892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AF712C-506B-6A49-932B-735FA14957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5243" y="1626279"/>
            <a:ext cx="2657482" cy="228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6BD95D-CCC2-9F4B-98D3-FC2E0C69F970}"/>
              </a:ext>
            </a:extLst>
          </p:cNvPr>
          <p:cNvSpPr txBox="1"/>
          <p:nvPr/>
        </p:nvSpPr>
        <p:spPr>
          <a:xfrm>
            <a:off x="691771" y="2310140"/>
            <a:ext cx="7760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You shall know a word by the company it keeps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270DC-8C0E-A544-9738-EF481F7EF71A}"/>
              </a:ext>
            </a:extLst>
          </p:cNvPr>
          <p:cNvSpPr txBox="1"/>
          <p:nvPr/>
        </p:nvSpPr>
        <p:spPr>
          <a:xfrm>
            <a:off x="7367500" y="2833360"/>
            <a:ext cx="10847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- J.R Firth</a:t>
            </a:r>
          </a:p>
        </p:txBody>
      </p:sp>
    </p:spTree>
    <p:extLst>
      <p:ext uri="{BB962C8B-B14F-4D97-AF65-F5344CB8AC3E}">
        <p14:creationId xmlns:p14="http://schemas.microsoft.com/office/powerpoint/2010/main" val="710778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D0AB-A5E7-F344-BAE3-EDFE958D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63A09-2150-6E4D-B573-024F1A1E7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689077" cy="2434291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b="1" dirty="0"/>
              <a:t>Word2Vec</a:t>
            </a:r>
          </a:p>
          <a:p>
            <a:pPr marL="139700" indent="0">
              <a:buNone/>
            </a:pPr>
            <a:endParaRPr lang="en-US" b="1" dirty="0"/>
          </a:p>
          <a:p>
            <a:r>
              <a:rPr lang="en-US" sz="1200" dirty="0"/>
              <a:t>Vector representation based on </a:t>
            </a:r>
            <a:r>
              <a:rPr lang="en-US" sz="1200" dirty="0">
                <a:solidFill>
                  <a:srgbClr val="C00000"/>
                </a:solidFill>
              </a:rPr>
              <a:t>local</a:t>
            </a:r>
            <a:r>
              <a:rPr lang="en-US" sz="1200" dirty="0"/>
              <a:t> context</a:t>
            </a:r>
          </a:p>
          <a:p>
            <a:r>
              <a:rPr lang="en-US" sz="1200" dirty="0"/>
              <a:t>Variations:</a:t>
            </a:r>
          </a:p>
          <a:p>
            <a:pPr lvl="1"/>
            <a:r>
              <a:rPr lang="en-US" sz="900" dirty="0"/>
              <a:t>CBOW</a:t>
            </a:r>
          </a:p>
          <a:p>
            <a:pPr lvl="1"/>
            <a:r>
              <a:rPr lang="en-US" sz="900" dirty="0"/>
              <a:t>Skip-Gram</a:t>
            </a:r>
          </a:p>
          <a:p>
            <a:r>
              <a:rPr lang="en-US" sz="1100" dirty="0"/>
              <a:t>Dense representations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178679-F306-8748-B110-64FA29A14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777" y="2951925"/>
            <a:ext cx="1529038" cy="207819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066B751-DE70-E849-834B-7FE1FA44B11C}"/>
              </a:ext>
            </a:extLst>
          </p:cNvPr>
          <p:cNvGrpSpPr/>
          <p:nvPr/>
        </p:nvGrpSpPr>
        <p:grpSpPr>
          <a:xfrm>
            <a:off x="524841" y="2951925"/>
            <a:ext cx="1800650" cy="2077200"/>
            <a:chOff x="524841" y="2951925"/>
            <a:chExt cx="1800650" cy="2077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847DA2-8F28-734C-9D40-50530E94F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841" y="2951925"/>
              <a:ext cx="1800650" cy="20772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2E9D92-1989-484D-89DF-EF9BFE2D2269}"/>
                </a:ext>
              </a:extLst>
            </p:cNvPr>
            <p:cNvSpPr txBox="1"/>
            <p:nvPr/>
          </p:nvSpPr>
          <p:spPr>
            <a:xfrm>
              <a:off x="1190967" y="4799253"/>
              <a:ext cx="42832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/>
                <a:t>CBOW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D0E28AB-8B0F-7541-AD4D-E88E504F1ED6}"/>
              </a:ext>
            </a:extLst>
          </p:cNvPr>
          <p:cNvSpPr txBox="1"/>
          <p:nvPr/>
        </p:nvSpPr>
        <p:spPr>
          <a:xfrm>
            <a:off x="4562062" y="16335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This is how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C2AE2A-7121-DD44-92E8-C9A87A0051DE}"/>
              </a:ext>
            </a:extLst>
          </p:cNvPr>
          <p:cNvSpPr txBox="1"/>
          <p:nvPr/>
        </p:nvSpPr>
        <p:spPr>
          <a:xfrm>
            <a:off x="5895468" y="3560610"/>
            <a:ext cx="1048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word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A9B70-FD63-9C4B-88E5-B56BED164324}"/>
              </a:ext>
            </a:extLst>
          </p:cNvPr>
          <p:cNvSpPr txBox="1"/>
          <p:nvPr/>
        </p:nvSpPr>
        <p:spPr>
          <a:xfrm>
            <a:off x="4679918" y="1078245"/>
            <a:ext cx="11160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Context Words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DF8DA2-9982-DB46-8E37-76D8ADCA57FA}"/>
              </a:ext>
            </a:extLst>
          </p:cNvPr>
          <p:cNvSpPr txBox="1"/>
          <p:nvPr/>
        </p:nvSpPr>
        <p:spPr>
          <a:xfrm>
            <a:off x="7340914" y="1078245"/>
            <a:ext cx="11160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Context Words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22C4DADF-0D32-8745-88A6-919BB2965C56}"/>
              </a:ext>
            </a:extLst>
          </p:cNvPr>
          <p:cNvSpPr/>
          <p:nvPr/>
        </p:nvSpPr>
        <p:spPr>
          <a:xfrm rot="16200000">
            <a:off x="5107120" y="865258"/>
            <a:ext cx="261608" cy="1331845"/>
          </a:xfrm>
          <a:prstGeom prst="righ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C45E0C58-2CD1-CC4E-AFBD-5C9891568C9E}"/>
              </a:ext>
            </a:extLst>
          </p:cNvPr>
          <p:cNvSpPr/>
          <p:nvPr/>
        </p:nvSpPr>
        <p:spPr>
          <a:xfrm rot="16200000">
            <a:off x="7768116" y="395427"/>
            <a:ext cx="261608" cy="2271507"/>
          </a:xfrm>
          <a:prstGeom prst="righ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795D5EA-C43E-3244-A358-66F004AC740F}"/>
              </a:ext>
            </a:extLst>
          </p:cNvPr>
          <p:cNvCxnSpPr>
            <a:cxnSpLocks/>
            <a:stCxn id="10" idx="2"/>
            <a:endCxn id="26" idx="1"/>
          </p:cNvCxnSpPr>
          <p:nvPr/>
        </p:nvCxnSpPr>
        <p:spPr>
          <a:xfrm rot="16200000" flipH="1">
            <a:off x="5219065" y="2015263"/>
            <a:ext cx="568898" cy="544076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F44E9F5C-7575-2D4E-A06E-6A985DFE10F0}"/>
              </a:ext>
            </a:extLst>
          </p:cNvPr>
          <p:cNvCxnSpPr>
            <a:cxnSpLocks/>
            <a:stCxn id="36" idx="2"/>
            <a:endCxn id="26" idx="3"/>
          </p:cNvCxnSpPr>
          <p:nvPr/>
        </p:nvCxnSpPr>
        <p:spPr>
          <a:xfrm rot="5400000">
            <a:off x="7229487" y="1836902"/>
            <a:ext cx="568898" cy="900799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3CAFFD8-D533-7D46-A9EC-48916F40D5AD}"/>
              </a:ext>
            </a:extLst>
          </p:cNvPr>
          <p:cNvSpPr/>
          <p:nvPr/>
        </p:nvSpPr>
        <p:spPr>
          <a:xfrm>
            <a:off x="5775552" y="2114550"/>
            <a:ext cx="1287984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Word2Vec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59BB0F8-F571-544C-8B2D-958001D814C6}"/>
              </a:ext>
            </a:extLst>
          </p:cNvPr>
          <p:cNvCxnSpPr>
            <a:stCxn id="26" idx="2"/>
            <a:endCxn id="12" idx="0"/>
          </p:cNvCxnSpPr>
          <p:nvPr/>
        </p:nvCxnSpPr>
        <p:spPr>
          <a:xfrm>
            <a:off x="6419544" y="3028950"/>
            <a:ext cx="0" cy="53166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66C694-6F44-324B-8E98-644BB6BF8598}"/>
              </a:ext>
            </a:extLst>
          </p:cNvPr>
          <p:cNvSpPr txBox="1"/>
          <p:nvPr/>
        </p:nvSpPr>
        <p:spPr>
          <a:xfrm>
            <a:off x="6724252" y="1633520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embeddings work now</a:t>
            </a:r>
          </a:p>
        </p:txBody>
      </p:sp>
    </p:spTree>
    <p:extLst>
      <p:ext uri="{BB962C8B-B14F-4D97-AF65-F5344CB8AC3E}">
        <p14:creationId xmlns:p14="http://schemas.microsoft.com/office/powerpoint/2010/main" val="790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 animBg="1"/>
      <p:bldP spid="16" grpId="0" animBg="1"/>
      <p:bldP spid="26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D0AB-A5E7-F344-BAE3-EDFE958D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63A09-2150-6E4D-B573-024F1A1E7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689077" cy="2434291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b="1" dirty="0"/>
              <a:t>Word2Vec</a:t>
            </a:r>
          </a:p>
          <a:p>
            <a:pPr marL="139700" indent="0">
              <a:buNone/>
            </a:pPr>
            <a:endParaRPr lang="en-US" b="1" dirty="0"/>
          </a:p>
          <a:p>
            <a:r>
              <a:rPr lang="en-US" sz="1200" dirty="0"/>
              <a:t>Vector representation based on </a:t>
            </a:r>
            <a:r>
              <a:rPr lang="en-US" sz="1200" dirty="0">
                <a:solidFill>
                  <a:srgbClr val="C00000"/>
                </a:solidFill>
              </a:rPr>
              <a:t>local</a:t>
            </a:r>
            <a:r>
              <a:rPr lang="en-US" sz="1200" dirty="0"/>
              <a:t> context</a:t>
            </a:r>
          </a:p>
          <a:p>
            <a:r>
              <a:rPr lang="en-US" sz="1200" dirty="0"/>
              <a:t>Variations:</a:t>
            </a:r>
          </a:p>
          <a:p>
            <a:pPr lvl="1"/>
            <a:r>
              <a:rPr lang="en-US" sz="900" dirty="0"/>
              <a:t>CBOW</a:t>
            </a:r>
          </a:p>
          <a:p>
            <a:pPr lvl="1"/>
            <a:r>
              <a:rPr lang="en-US" sz="900" dirty="0"/>
              <a:t>Skip-Gram</a:t>
            </a:r>
          </a:p>
          <a:p>
            <a:r>
              <a:rPr lang="en-US" sz="1100" dirty="0"/>
              <a:t>Dense representations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7E9C80-9F43-DF47-8795-B2A4ACFB162D}"/>
              </a:ext>
            </a:extLst>
          </p:cNvPr>
          <p:cNvSpPr txBox="1">
            <a:spLocks/>
          </p:cNvSpPr>
          <p:nvPr/>
        </p:nvSpPr>
        <p:spPr>
          <a:xfrm>
            <a:off x="3227461" y="1152474"/>
            <a:ext cx="2689077" cy="243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Arial"/>
              <a:buNone/>
            </a:pPr>
            <a:r>
              <a:rPr lang="en-US" b="1" dirty="0"/>
              <a:t>GloVe</a:t>
            </a:r>
          </a:p>
          <a:p>
            <a:pPr marL="139700" indent="0">
              <a:buFont typeface="Arial"/>
              <a:buNone/>
            </a:pPr>
            <a:endParaRPr lang="en-US" b="1" dirty="0"/>
          </a:p>
          <a:p>
            <a:r>
              <a:rPr lang="en-US" sz="1000" dirty="0"/>
              <a:t>Based on </a:t>
            </a:r>
            <a:r>
              <a:rPr lang="en-US" sz="1000" dirty="0">
                <a:solidFill>
                  <a:srgbClr val="C00000"/>
                </a:solidFill>
              </a:rPr>
              <a:t>Global</a:t>
            </a:r>
            <a:r>
              <a:rPr lang="en-US" sz="1000" dirty="0"/>
              <a:t> and Local contexts</a:t>
            </a:r>
          </a:p>
          <a:p>
            <a:r>
              <a:rPr lang="en-US" sz="1000" dirty="0"/>
              <a:t>Dense representation with performance on par with Word2Vec</a:t>
            </a:r>
          </a:p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A0D2DC2-4DC9-2840-BD95-D1F7A8A23B60}"/>
              </a:ext>
            </a:extLst>
          </p:cNvPr>
          <p:cNvSpPr txBox="1">
            <a:spLocks/>
          </p:cNvSpPr>
          <p:nvPr/>
        </p:nvSpPr>
        <p:spPr>
          <a:xfrm>
            <a:off x="6143222" y="1152473"/>
            <a:ext cx="2689077" cy="243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Arial"/>
              <a:buNone/>
            </a:pPr>
            <a:r>
              <a:rPr lang="en-US" b="1" dirty="0" err="1"/>
              <a:t>FastText</a:t>
            </a:r>
            <a:endParaRPr lang="en-US" b="1" dirty="0"/>
          </a:p>
          <a:p>
            <a:pPr marL="139700" indent="0">
              <a:buFont typeface="Arial"/>
              <a:buNone/>
            </a:pPr>
            <a:endParaRPr lang="en-US" b="1" dirty="0"/>
          </a:p>
          <a:p>
            <a:r>
              <a:rPr lang="en-US" sz="1000" dirty="0"/>
              <a:t>Extension of Word2Vec setup</a:t>
            </a:r>
          </a:p>
          <a:p>
            <a:r>
              <a:rPr lang="en-US" sz="1000" dirty="0"/>
              <a:t>Handles </a:t>
            </a:r>
            <a:r>
              <a:rPr lang="en-US" sz="1000" dirty="0">
                <a:solidFill>
                  <a:srgbClr val="C00000"/>
                </a:solidFill>
              </a:rPr>
              <a:t>out of vocabulary </a:t>
            </a:r>
            <a:r>
              <a:rPr lang="en-US" sz="1000" dirty="0"/>
              <a:t>terms better than Word2Vec and GloVe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99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B7EBF-612F-194C-A48A-E42435F9F9AC}"/>
              </a:ext>
            </a:extLst>
          </p:cNvPr>
          <p:cNvSpPr txBox="1">
            <a:spLocks/>
          </p:cNvSpPr>
          <p:nvPr/>
        </p:nvSpPr>
        <p:spPr>
          <a:xfrm>
            <a:off x="1820502" y="350453"/>
            <a:ext cx="5502995" cy="976070"/>
          </a:xfrm>
          <a:prstGeom prst="rect">
            <a:avLst/>
          </a:prstGeom>
        </p:spPr>
        <p:txBody>
          <a:bodyPr anchor="b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200" b="1" dirty="0"/>
              <a:t>Deep Learning and NLP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34C16-DE0E-714A-A3AA-632C8764C5F2}"/>
              </a:ext>
            </a:extLst>
          </p:cNvPr>
          <p:cNvSpPr txBox="1">
            <a:spLocks/>
          </p:cNvSpPr>
          <p:nvPr/>
        </p:nvSpPr>
        <p:spPr>
          <a:xfrm>
            <a:off x="1820501" y="1846869"/>
            <a:ext cx="6436600" cy="34164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Embeddings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RNNs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2"/>
                </a:solidFill>
              </a:rPr>
              <a:t>Attention is All You Need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Transformers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BERT and Friends</a:t>
            </a:r>
          </a:p>
        </p:txBody>
      </p:sp>
      <p:pic>
        <p:nvPicPr>
          <p:cNvPr id="1026" name="Picture 2" descr="BERTLang Helps Researchers Choose Between BERT Models | by Synced |  SyncedReview | Medium">
            <a:extLst>
              <a:ext uri="{FF2B5EF4-FFF2-40B4-BE49-F238E27FC236}">
                <a16:creationId xmlns:a16="http://schemas.microsoft.com/office/drawing/2014/main" id="{EF454E57-E79A-5A43-A8C3-7B6D6D20E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6224" y="2623315"/>
            <a:ext cx="3360248" cy="252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446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5" descr="A picture containing person, wall, indoor, person&#10;&#10;Description automatically generated">
            <a:extLst>
              <a:ext uri="{FF2B5EF4-FFF2-40B4-BE49-F238E27FC236}">
                <a16:creationId xmlns:a16="http://schemas.microsoft.com/office/drawing/2014/main" id="{4A061098-258D-D647-AF07-8D8A11D0764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1369219"/>
            <a:ext cx="2780440" cy="28228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8" descr="About: Delivery Hero - Order takeaway (Google Play version) | | Apptopia">
            <a:extLst>
              <a:ext uri="{FF2B5EF4-FFF2-40B4-BE49-F238E27FC236}">
                <a16:creationId xmlns:a16="http://schemas.microsoft.com/office/drawing/2014/main" id="{F8A15A95-6170-0247-82E3-91162F46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5378" y="1369219"/>
            <a:ext cx="730079" cy="7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EECFE49-D9C3-8748-A603-A3A86012C9EA}"/>
              </a:ext>
            </a:extLst>
          </p:cNvPr>
          <p:cNvGrpSpPr/>
          <p:nvPr/>
        </p:nvGrpSpPr>
        <p:grpSpPr>
          <a:xfrm>
            <a:off x="4950690" y="2164126"/>
            <a:ext cx="1339453" cy="535781"/>
            <a:chOff x="486444" y="928539"/>
            <a:chExt cx="1339453" cy="5357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0697BE9-F376-D74C-8934-1CA0763BAF80}"/>
                </a:ext>
              </a:extLst>
            </p:cNvPr>
            <p:cNvSpPr/>
            <p:nvPr/>
          </p:nvSpPr>
          <p:spPr>
            <a:xfrm>
              <a:off x="486444" y="928539"/>
              <a:ext cx="1339453" cy="53578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2C8AC7-172F-FB49-BE4C-65DED178422C}"/>
                </a:ext>
              </a:extLst>
            </p:cNvPr>
            <p:cNvSpPr txBox="1"/>
            <p:nvPr/>
          </p:nvSpPr>
          <p:spPr>
            <a:xfrm>
              <a:off x="486444" y="928539"/>
              <a:ext cx="1339453" cy="53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Staff Data Scientist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15C8375-67AD-F149-9387-4E7CE1F6B265}"/>
              </a:ext>
            </a:extLst>
          </p:cNvPr>
          <p:cNvGrpSpPr/>
          <p:nvPr/>
        </p:nvGrpSpPr>
        <p:grpSpPr>
          <a:xfrm>
            <a:off x="6731009" y="1053577"/>
            <a:ext cx="964463" cy="1049779"/>
            <a:chOff x="8936249" y="1690688"/>
            <a:chExt cx="1285951" cy="1399705"/>
          </a:xfrm>
        </p:grpSpPr>
        <p:pic>
          <p:nvPicPr>
            <p:cNvPr id="9" name="Picture 8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86E5BB61-0ACF-1241-BA1F-25D7997B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36249" y="1862482"/>
              <a:ext cx="681407" cy="973438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 descr="Qr code&#10;&#10;Description automatically generated">
              <a:extLst>
                <a:ext uri="{FF2B5EF4-FFF2-40B4-BE49-F238E27FC236}">
                  <a16:creationId xmlns:a16="http://schemas.microsoft.com/office/drawing/2014/main" id="{73DF919F-A169-D24D-9A02-A29AFBF94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2936" y="1690688"/>
              <a:ext cx="789264" cy="972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 descr="A picture containing text, book&#10;&#10;Description automatically generated">
              <a:extLst>
                <a:ext uri="{FF2B5EF4-FFF2-40B4-BE49-F238E27FC236}">
                  <a16:creationId xmlns:a16="http://schemas.microsoft.com/office/drawing/2014/main" id="{86A3450B-C6C9-254D-B781-1F2A676BE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01054" y="2118393"/>
              <a:ext cx="781488" cy="972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89E344-C3A0-DD41-95D9-853D014C31CE}"/>
              </a:ext>
            </a:extLst>
          </p:cNvPr>
          <p:cNvGrpSpPr/>
          <p:nvPr/>
        </p:nvGrpSpPr>
        <p:grpSpPr>
          <a:xfrm>
            <a:off x="6543515" y="2164125"/>
            <a:ext cx="1339453" cy="535781"/>
            <a:chOff x="2060302" y="928539"/>
            <a:chExt cx="1339453" cy="53578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CE21D9-164A-3341-B604-68F01CFCB41E}"/>
                </a:ext>
              </a:extLst>
            </p:cNvPr>
            <p:cNvSpPr/>
            <p:nvPr/>
          </p:nvSpPr>
          <p:spPr>
            <a:xfrm>
              <a:off x="2060302" y="928539"/>
              <a:ext cx="1339453" cy="53578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15500-3F9E-6C44-BE00-C1402EC5930D}"/>
                </a:ext>
              </a:extLst>
            </p:cNvPr>
            <p:cNvSpPr txBox="1"/>
            <p:nvPr/>
          </p:nvSpPr>
          <p:spPr>
            <a:xfrm>
              <a:off x="2060302" y="928539"/>
              <a:ext cx="1339453" cy="53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Author of Multiple Books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9A17E9-50BA-9B4D-AF50-B757B18D65FF}"/>
              </a:ext>
            </a:extLst>
          </p:cNvPr>
          <p:cNvGrpSpPr/>
          <p:nvPr/>
        </p:nvGrpSpPr>
        <p:grpSpPr>
          <a:xfrm>
            <a:off x="4950690" y="3839109"/>
            <a:ext cx="1339453" cy="535781"/>
            <a:chOff x="486444" y="2602910"/>
            <a:chExt cx="1339453" cy="53578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93741B-1EF4-354A-9BA9-FECD5ECCAF86}"/>
                </a:ext>
              </a:extLst>
            </p:cNvPr>
            <p:cNvSpPr/>
            <p:nvPr/>
          </p:nvSpPr>
          <p:spPr>
            <a:xfrm>
              <a:off x="486444" y="2602910"/>
              <a:ext cx="1339453" cy="53578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15C592-2B5E-F242-B783-1D04070CB793}"/>
                </a:ext>
              </a:extLst>
            </p:cNvPr>
            <p:cNvSpPr txBox="1"/>
            <p:nvPr/>
          </p:nvSpPr>
          <p:spPr>
            <a:xfrm>
              <a:off x="486444" y="2602910"/>
              <a:ext cx="1339453" cy="53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Inventor with 7+ patents</a:t>
              </a:r>
            </a:p>
          </p:txBody>
        </p:sp>
      </p:grpSp>
      <p:pic>
        <p:nvPicPr>
          <p:cNvPr id="19" name="Graphic 18" descr="Atom with solid fill">
            <a:extLst>
              <a:ext uri="{FF2B5EF4-FFF2-40B4-BE49-F238E27FC236}">
                <a16:creationId xmlns:a16="http://schemas.microsoft.com/office/drawing/2014/main" id="{6CE06777-2479-0C46-9E6D-883B644FE2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3216" y="2924709"/>
            <a:ext cx="914400" cy="9144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862C575-BD1F-484B-88CE-40558E930BB8}"/>
              </a:ext>
            </a:extLst>
          </p:cNvPr>
          <p:cNvGrpSpPr/>
          <p:nvPr/>
        </p:nvGrpSpPr>
        <p:grpSpPr>
          <a:xfrm>
            <a:off x="6731009" y="3839109"/>
            <a:ext cx="1339453" cy="535781"/>
            <a:chOff x="2060302" y="2602910"/>
            <a:chExt cx="1339453" cy="53578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8315213-A1E7-1147-A062-1698BE315FB7}"/>
                </a:ext>
              </a:extLst>
            </p:cNvPr>
            <p:cNvSpPr/>
            <p:nvPr/>
          </p:nvSpPr>
          <p:spPr>
            <a:xfrm>
              <a:off x="2060302" y="2602910"/>
              <a:ext cx="1339453" cy="53578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41E861-B31C-BC45-A68E-7D43CB076D08}"/>
                </a:ext>
              </a:extLst>
            </p:cNvPr>
            <p:cNvSpPr txBox="1"/>
            <p:nvPr/>
          </p:nvSpPr>
          <p:spPr>
            <a:xfrm>
              <a:off x="2060302" y="2602910"/>
              <a:ext cx="1339453" cy="53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Speaker at Top Events</a:t>
              </a:r>
            </a:p>
          </p:txBody>
        </p:sp>
      </p:grpSp>
      <p:pic>
        <p:nvPicPr>
          <p:cNvPr id="29" name="Graphic 28" descr="Marketing with solid fill">
            <a:extLst>
              <a:ext uri="{FF2B5EF4-FFF2-40B4-BE49-F238E27FC236}">
                <a16:creationId xmlns:a16="http://schemas.microsoft.com/office/drawing/2014/main" id="{7FC5CA73-E219-B745-9E09-FC6242BF1A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42298" y="292178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73E1-A2B9-C64A-BC12-EA6EFDF9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390491"/>
            <a:ext cx="4045200" cy="148230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Time for Some Action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8302E-DC76-B34E-991A-006771C03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1960391"/>
            <a:ext cx="4045200" cy="1235100"/>
          </a:xfrm>
        </p:spPr>
        <p:txBody>
          <a:bodyPr/>
          <a:lstStyle/>
          <a:p>
            <a:r>
              <a:rPr lang="en-US" dirty="0"/>
              <a:t>Hands-on </a:t>
            </a:r>
            <a:r>
              <a:rPr lang="en-US"/>
              <a:t>- IV</a:t>
            </a:r>
            <a:endParaRPr lang="en-US" dirty="0"/>
          </a:p>
        </p:txBody>
      </p:sp>
      <p:pic>
        <p:nvPicPr>
          <p:cNvPr id="5" name="Picture 6" descr="A person's feet on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3F41FA9B-75BF-8C4F-9656-7CB10028E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9500" y="724075"/>
            <a:ext cx="3235783" cy="3695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4F8AF36-E321-2C44-AE8E-C1907949F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416" y="2721382"/>
            <a:ext cx="1843368" cy="1843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F37F27-1D56-4B40-BE0A-8A6E905D12C2}"/>
              </a:ext>
            </a:extLst>
          </p:cNvPr>
          <p:cNvSpPr txBox="1"/>
          <p:nvPr/>
        </p:nvSpPr>
        <p:spPr>
          <a:xfrm>
            <a:off x="77188" y="4506775"/>
            <a:ext cx="48623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raghavbali</a:t>
            </a:r>
            <a:r>
              <a:rPr lang="en-US" sz="1100" dirty="0"/>
              <a:t>/</a:t>
            </a:r>
            <a:r>
              <a:rPr lang="en-US" sz="1100" dirty="0" err="1"/>
              <a:t>workshop_text_classification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43240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/>
        </p:nvSpPr>
        <p:spPr>
          <a:xfrm>
            <a:off x="545625" y="1962226"/>
            <a:ext cx="80295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rgbClr val="434343"/>
                </a:solidFill>
              </a:rPr>
              <a:t>End</a:t>
            </a:r>
            <a:endParaRPr sz="4500"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9388F-E405-4440-9C4D-615FD79C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D8F7D-5D53-7243-A9DD-20E5FA0402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F5C17-BF08-DE45-940E-1B1ED1C5796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What is NLP</a:t>
            </a:r>
          </a:p>
          <a:p>
            <a:r>
              <a:rPr lang="en-US" dirty="0"/>
              <a:t>Applications of NLP</a:t>
            </a:r>
          </a:p>
          <a:p>
            <a:r>
              <a:rPr lang="en-US" dirty="0"/>
              <a:t>Complexities</a:t>
            </a:r>
          </a:p>
          <a:p>
            <a:r>
              <a:rPr lang="en-US" dirty="0"/>
              <a:t>NLP Workflow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Deep Learning and NLP</a:t>
            </a:r>
          </a:p>
        </p:txBody>
      </p:sp>
    </p:spTree>
    <p:extLst>
      <p:ext uri="{BB962C8B-B14F-4D97-AF65-F5344CB8AC3E}">
        <p14:creationId xmlns:p14="http://schemas.microsoft.com/office/powerpoint/2010/main" val="153090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17B2-73B1-6E46-A997-F00DC46E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286" y="350453"/>
            <a:ext cx="3146756" cy="1539392"/>
          </a:xfrm>
        </p:spPr>
        <p:txBody>
          <a:bodyPr anchor="b">
            <a:normAutofit/>
          </a:bodyPr>
          <a:lstStyle/>
          <a:p>
            <a:r>
              <a:rPr lang="en-US" sz="4200" b="1" dirty="0"/>
              <a:t>Natural Language</a:t>
            </a:r>
          </a:p>
        </p:txBody>
      </p:sp>
      <p:pic>
        <p:nvPicPr>
          <p:cNvPr id="3076" name="Picture 4" descr="four people watching on white MacBook on top of glass-top table">
            <a:extLst>
              <a:ext uri="{FF2B5EF4-FFF2-40B4-BE49-F238E27FC236}">
                <a16:creationId xmlns:a16="http://schemas.microsoft.com/office/drawing/2014/main" id="{F02E96A9-03C3-6F45-A7E7-F05B5FE6E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9064" y="415614"/>
            <a:ext cx="4306642" cy="4306642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5DAB8-9D0E-8A49-88D7-FFCA72E9B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3287" y="2243114"/>
            <a:ext cx="3146755" cy="2185404"/>
          </a:xfrm>
        </p:spPr>
        <p:txBody>
          <a:bodyPr anchor="t">
            <a:normAutofit/>
          </a:bodyPr>
          <a:lstStyle/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Highly Unstructured in Nature</a:t>
            </a:r>
          </a:p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Way of Communication</a:t>
            </a:r>
          </a:p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Too Many Variations</a:t>
            </a:r>
          </a:p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Difficult to Ingest/Parse</a:t>
            </a:r>
          </a:p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Available All Around Us</a:t>
            </a:r>
          </a:p>
        </p:txBody>
      </p:sp>
    </p:spTree>
    <p:extLst>
      <p:ext uri="{BB962C8B-B14F-4D97-AF65-F5344CB8AC3E}">
        <p14:creationId xmlns:p14="http://schemas.microsoft.com/office/powerpoint/2010/main" val="114299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B19F3359-4466-6141-B145-6B81F762F5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8815" y="0"/>
            <a:ext cx="7252232" cy="5143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E617B2-73B1-6E46-A997-F00DC46E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2866642" cy="1424934"/>
          </a:xfrm>
        </p:spPr>
        <p:txBody>
          <a:bodyPr>
            <a:normAutofit/>
          </a:bodyPr>
          <a:lstStyle/>
          <a:p>
            <a:r>
              <a:rPr lang="en-US" sz="3000" b="1" dirty="0"/>
              <a:t>What is NLP?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5DAB8-9D0E-8A49-88D7-FFCA72E9B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51"/>
            <a:ext cx="2866642" cy="2807072"/>
          </a:xfrm>
        </p:spPr>
        <p:txBody>
          <a:bodyPr>
            <a:normAutofit fontScale="92500" lnSpcReduction="10000"/>
          </a:bodyPr>
          <a:lstStyle/>
          <a:p>
            <a:r>
              <a:rPr lang="en-US" sz="1500"/>
              <a:t>Intersection of :</a:t>
            </a:r>
          </a:p>
          <a:p>
            <a:pPr lvl="1"/>
            <a:r>
              <a:rPr lang="en-US" sz="1500"/>
              <a:t>Linguistics</a:t>
            </a:r>
          </a:p>
          <a:p>
            <a:pPr lvl="1"/>
            <a:r>
              <a:rPr lang="en-US" sz="1500"/>
              <a:t>Computer Science </a:t>
            </a:r>
          </a:p>
          <a:p>
            <a:pPr lvl="1"/>
            <a:r>
              <a:rPr lang="en-US" sz="1500"/>
              <a:t>AI</a:t>
            </a:r>
          </a:p>
          <a:p>
            <a:r>
              <a:rPr lang="en-US" sz="1500"/>
              <a:t>NLP is about:</a:t>
            </a:r>
          </a:p>
          <a:p>
            <a:pPr lvl="1"/>
            <a:r>
              <a:rPr lang="en-US" sz="1500"/>
              <a:t>Processing text</a:t>
            </a:r>
          </a:p>
          <a:p>
            <a:pPr lvl="1"/>
            <a:r>
              <a:rPr lang="en-US" sz="1500"/>
              <a:t>Analyzing unstructured information</a:t>
            </a:r>
          </a:p>
          <a:p>
            <a:pPr lvl="1"/>
            <a:r>
              <a:rPr lang="en-US" sz="1500"/>
              <a:t>Understand, Generate and Communicate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667313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BE33B-E2C5-544E-AEC8-9637B35E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</a:t>
            </a:r>
          </a:p>
        </p:txBody>
      </p:sp>
      <p:pic>
        <p:nvPicPr>
          <p:cNvPr id="12" name="Picture 2" descr="black G208 smart watch">
            <a:extLst>
              <a:ext uri="{FF2B5EF4-FFF2-40B4-BE49-F238E27FC236}">
                <a16:creationId xmlns:a16="http://schemas.microsoft.com/office/drawing/2014/main" id="{CFB833F4-3C53-1D4F-A926-9EFE8CE04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2164" y="416205"/>
            <a:ext cx="3781836" cy="472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8745750-A680-D345-AE3A-305EA58B8D27}"/>
              </a:ext>
            </a:extLst>
          </p:cNvPr>
          <p:cNvSpPr txBox="1">
            <a:spLocks/>
          </p:cNvSpPr>
          <p:nvPr/>
        </p:nvSpPr>
        <p:spPr>
          <a:xfrm>
            <a:off x="515428" y="1177102"/>
            <a:ext cx="6563497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Classification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Sentiment Analysis, Spam Detection, Document Categorization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50000"/>
                  <a:lumOff val="50000"/>
                </a:sys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Retrieval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Search, Chat-bots, Question Answering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Summarization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News Excerpts, Document/Book Summary, Topic Modeling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Translation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English to Hindi, German to French…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Generation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Creative writing, Headline creation, Meme text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Speech Analysis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AI Assistants, Speech to Text</a:t>
            </a:r>
          </a:p>
        </p:txBody>
      </p:sp>
      <p:pic>
        <p:nvPicPr>
          <p:cNvPr id="28" name="Graphic 27" descr="Badge 1 with solid fill">
            <a:extLst>
              <a:ext uri="{FF2B5EF4-FFF2-40B4-BE49-F238E27FC236}">
                <a16:creationId xmlns:a16="http://schemas.microsoft.com/office/drawing/2014/main" id="{85478367-DBB4-9748-B518-A25C66F2B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110" y="1140457"/>
            <a:ext cx="481806" cy="481806"/>
          </a:xfrm>
          <a:prstGeom prst="rect">
            <a:avLst/>
          </a:prstGeom>
        </p:spPr>
      </p:pic>
      <p:pic>
        <p:nvPicPr>
          <p:cNvPr id="29" name="Graphic 28" descr="Badge 3 with solid fill">
            <a:extLst>
              <a:ext uri="{FF2B5EF4-FFF2-40B4-BE49-F238E27FC236}">
                <a16:creationId xmlns:a16="http://schemas.microsoft.com/office/drawing/2014/main" id="{E3845DF2-16CF-DD4F-83B8-71BC19C5B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1700" y="2188402"/>
            <a:ext cx="482400" cy="482400"/>
          </a:xfrm>
          <a:prstGeom prst="rect">
            <a:avLst/>
          </a:prstGeom>
        </p:spPr>
      </p:pic>
      <p:pic>
        <p:nvPicPr>
          <p:cNvPr id="30" name="Graphic 29" descr="Badge 5 with solid fill">
            <a:extLst>
              <a:ext uri="{FF2B5EF4-FFF2-40B4-BE49-F238E27FC236}">
                <a16:creationId xmlns:a16="http://schemas.microsoft.com/office/drawing/2014/main" id="{47B0C5EB-8E65-1F48-B0B5-35ABC05767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3516" y="3297905"/>
            <a:ext cx="482400" cy="482400"/>
          </a:xfrm>
          <a:prstGeom prst="rect">
            <a:avLst/>
          </a:prstGeom>
        </p:spPr>
      </p:pic>
      <p:pic>
        <p:nvPicPr>
          <p:cNvPr id="31" name="Graphic 30" descr="Badge with solid fill">
            <a:extLst>
              <a:ext uri="{FF2B5EF4-FFF2-40B4-BE49-F238E27FC236}">
                <a16:creationId xmlns:a16="http://schemas.microsoft.com/office/drawing/2014/main" id="{500447E7-6D80-F549-8EAF-4249A01004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1700" y="1663542"/>
            <a:ext cx="482400" cy="482400"/>
          </a:xfrm>
          <a:prstGeom prst="rect">
            <a:avLst/>
          </a:prstGeom>
        </p:spPr>
      </p:pic>
      <p:pic>
        <p:nvPicPr>
          <p:cNvPr id="32" name="Graphic 31" descr="Badge 4 with solid fill">
            <a:extLst>
              <a:ext uri="{FF2B5EF4-FFF2-40B4-BE49-F238E27FC236}">
                <a16:creationId xmlns:a16="http://schemas.microsoft.com/office/drawing/2014/main" id="{850F5037-C71A-A548-B18E-5FE7C54A73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1700" y="2755524"/>
            <a:ext cx="482400" cy="482400"/>
          </a:xfrm>
          <a:prstGeom prst="rect">
            <a:avLst/>
          </a:prstGeom>
        </p:spPr>
      </p:pic>
      <p:pic>
        <p:nvPicPr>
          <p:cNvPr id="33" name="Graphic 32" descr="Badge 6 with solid fill">
            <a:extLst>
              <a:ext uri="{FF2B5EF4-FFF2-40B4-BE49-F238E27FC236}">
                <a16:creationId xmlns:a16="http://schemas.microsoft.com/office/drawing/2014/main" id="{C14F3E36-2108-564E-BDFB-4598D771A9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1700" y="3886140"/>
            <a:ext cx="482400" cy="4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9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ssorted-color sticky notes">
            <a:extLst>
              <a:ext uri="{FF2B5EF4-FFF2-40B4-BE49-F238E27FC236}">
                <a16:creationId xmlns:a16="http://schemas.microsoft.com/office/drawing/2014/main" id="{842DE918-5861-174C-A94F-F2BBC552D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3012" y="1030297"/>
            <a:ext cx="8659964" cy="603150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2B7819-53C2-7349-BD42-93BB07518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493"/>
            <a:ext cx="7886700" cy="994172"/>
          </a:xfrm>
        </p:spPr>
        <p:txBody>
          <a:bodyPr/>
          <a:lstStyle/>
          <a:p>
            <a:r>
              <a:rPr lang="en-US" dirty="0"/>
              <a:t>Language and its Complexities</a:t>
            </a:r>
          </a:p>
        </p:txBody>
      </p:sp>
      <p:pic>
        <p:nvPicPr>
          <p:cNvPr id="12" name="Picture 11" descr="A yellow piece of paper with a red pen on it&#10;&#10;Description automatically generated with low confidence">
            <a:extLst>
              <a:ext uri="{FF2B5EF4-FFF2-40B4-BE49-F238E27FC236}">
                <a16:creationId xmlns:a16="http://schemas.microsoft.com/office/drawing/2014/main" id="{8846A430-6D32-354E-A322-00EA846718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497138">
            <a:off x="581240" y="996159"/>
            <a:ext cx="2139485" cy="21559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146BFF-7E62-644F-8486-E5665D7220DF}"/>
              </a:ext>
            </a:extLst>
          </p:cNvPr>
          <p:cNvSpPr txBox="1"/>
          <p:nvPr/>
        </p:nvSpPr>
        <p:spPr>
          <a:xfrm rot="20473274">
            <a:off x="786173" y="1504270"/>
            <a:ext cx="19292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Every Language is defined with a list of characters called the alphabet, a list of words called the vocabulary and a set of rules to use the words called grammar.</a:t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20" name="Picture 19" descr="A yellow piece of paper with a red pen on it&#10;&#10;Description automatically generated with low confidence">
            <a:extLst>
              <a:ext uri="{FF2B5EF4-FFF2-40B4-BE49-F238E27FC236}">
                <a16:creationId xmlns:a16="http://schemas.microsoft.com/office/drawing/2014/main" id="{25BE0274-E6AC-254D-AB91-753053BA49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1822" y="880501"/>
            <a:ext cx="1629055" cy="16415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521270-BE86-8B4B-9D13-A489EFFD1DF2}"/>
              </a:ext>
            </a:extLst>
          </p:cNvPr>
          <p:cNvSpPr txBox="1"/>
          <p:nvPr/>
        </p:nvSpPr>
        <p:spPr>
          <a:xfrm>
            <a:off x="6927629" y="1320675"/>
            <a:ext cx="142025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Languages are complex and have fuzzy grammatical rules and structures.</a:t>
            </a:r>
            <a:endParaRPr lang="en-US" sz="1050" dirty="0"/>
          </a:p>
        </p:txBody>
      </p:sp>
      <p:pic>
        <p:nvPicPr>
          <p:cNvPr id="23" name="Picture 22" descr="A yellow piece of paper with a red pen on it&#10;&#10;Description automatically generated with low confidence">
            <a:extLst>
              <a:ext uri="{FF2B5EF4-FFF2-40B4-BE49-F238E27FC236}">
                <a16:creationId xmlns:a16="http://schemas.microsoft.com/office/drawing/2014/main" id="{B97C25E0-1D49-F74E-B157-A13EDCE5EA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46560">
            <a:off x="4387120" y="2862145"/>
            <a:ext cx="1629055" cy="16415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69CF215-64AA-334A-8C47-EC1C6E75BBAF}"/>
              </a:ext>
            </a:extLst>
          </p:cNvPr>
          <p:cNvSpPr txBox="1"/>
          <p:nvPr/>
        </p:nvSpPr>
        <p:spPr>
          <a:xfrm rot="338735">
            <a:off x="4456342" y="2995724"/>
            <a:ext cx="1441676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Most learning algorithms are designed to work with numbers, matrices, vectors…</a:t>
            </a:r>
          </a:p>
        </p:txBody>
      </p:sp>
    </p:spTree>
    <p:extLst>
      <p:ext uri="{BB962C8B-B14F-4D97-AF65-F5344CB8AC3E}">
        <p14:creationId xmlns:p14="http://schemas.microsoft.com/office/powerpoint/2010/main" val="235114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E8369A21-39CC-0B4F-BE70-E904942DD9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8129307"/>
              </p:ext>
            </p:extLst>
          </p:nvPr>
        </p:nvGraphicFramePr>
        <p:xfrm>
          <a:off x="1820502" y="1513670"/>
          <a:ext cx="5502994" cy="2303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51B7EBF-612F-194C-A48A-E42435F9F9AC}"/>
              </a:ext>
            </a:extLst>
          </p:cNvPr>
          <p:cNvSpPr txBox="1">
            <a:spLocks/>
          </p:cNvSpPr>
          <p:nvPr/>
        </p:nvSpPr>
        <p:spPr>
          <a:xfrm>
            <a:off x="1820502" y="350453"/>
            <a:ext cx="5502995" cy="976070"/>
          </a:xfrm>
          <a:prstGeom prst="rect">
            <a:avLst/>
          </a:prstGeom>
        </p:spPr>
        <p:txBody>
          <a:bodyPr anchor="b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200" b="1" dirty="0"/>
              <a:t>Typical NLP Workflow</a:t>
            </a:r>
          </a:p>
        </p:txBody>
      </p:sp>
    </p:spTree>
    <p:extLst>
      <p:ext uri="{BB962C8B-B14F-4D97-AF65-F5344CB8AC3E}">
        <p14:creationId xmlns:p14="http://schemas.microsoft.com/office/powerpoint/2010/main" val="3537960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73E1-A2B9-C64A-BC12-EA6EFDF9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578750"/>
            <a:ext cx="4045200" cy="148230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Time for Some Action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8302E-DC76-B34E-991A-006771C03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2148650"/>
            <a:ext cx="4045200" cy="1235100"/>
          </a:xfrm>
        </p:spPr>
        <p:txBody>
          <a:bodyPr/>
          <a:lstStyle/>
          <a:p>
            <a:r>
              <a:rPr lang="en-US" dirty="0"/>
              <a:t>Hands-on - I</a:t>
            </a:r>
          </a:p>
        </p:txBody>
      </p:sp>
      <p:pic>
        <p:nvPicPr>
          <p:cNvPr id="5" name="Picture 6" descr="A person's feet on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3F41FA9B-75BF-8C4F-9656-7CB10028E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9500" y="724075"/>
            <a:ext cx="3235783" cy="3695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C8E120D5-D266-EA45-BBA2-9719CFACD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416" y="2721382"/>
            <a:ext cx="1843368" cy="1843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67DE30-0A0B-744B-A8EB-C9FF34A7CB43}"/>
              </a:ext>
            </a:extLst>
          </p:cNvPr>
          <p:cNvSpPr txBox="1"/>
          <p:nvPr/>
        </p:nvSpPr>
        <p:spPr>
          <a:xfrm>
            <a:off x="77188" y="4506775"/>
            <a:ext cx="48623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raghavbali</a:t>
            </a:r>
            <a:r>
              <a:rPr lang="en-US" sz="1100" dirty="0"/>
              <a:t>/</a:t>
            </a:r>
            <a:r>
              <a:rPr lang="en-US" sz="1100" dirty="0" err="1"/>
              <a:t>workshop_text_classification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031783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638</Words>
  <Application>Microsoft Macintosh PowerPoint</Application>
  <PresentationFormat>On-screen Show (16:9)</PresentationFormat>
  <Paragraphs>143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Arial</vt:lpstr>
      <vt:lpstr>Roboto</vt:lpstr>
      <vt:lpstr>Simple Light</vt:lpstr>
      <vt:lpstr>Simple Light</vt:lpstr>
      <vt:lpstr>PowerPoint Presentation</vt:lpstr>
      <vt:lpstr>PowerPoint Presentation</vt:lpstr>
      <vt:lpstr>Agenda</vt:lpstr>
      <vt:lpstr>Natural Language</vt:lpstr>
      <vt:lpstr>What is NLP?</vt:lpstr>
      <vt:lpstr>Applications</vt:lpstr>
      <vt:lpstr>Language and its Complexities</vt:lpstr>
      <vt:lpstr>PowerPoint Presentation</vt:lpstr>
      <vt:lpstr>Time for Some Action</vt:lpstr>
      <vt:lpstr>Text Representation Models</vt:lpstr>
      <vt:lpstr>Text Representation Models</vt:lpstr>
      <vt:lpstr>Time for Some Action</vt:lpstr>
      <vt:lpstr>PowerPoint Presentation</vt:lpstr>
      <vt:lpstr>PowerPoint Presentation</vt:lpstr>
      <vt:lpstr>PowerPoint Presentation</vt:lpstr>
      <vt:lpstr>PowerPoint Presentation</vt:lpstr>
      <vt:lpstr>Word Embeddings</vt:lpstr>
      <vt:lpstr>Word Embeddings</vt:lpstr>
      <vt:lpstr>PowerPoint Presentation</vt:lpstr>
      <vt:lpstr>Time for Some Action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Raghav Bali(MT2012108)</cp:lastModifiedBy>
  <cp:revision>17</cp:revision>
  <dcterms:modified xsi:type="dcterms:W3CDTF">2022-07-06T20:19:45Z</dcterms:modified>
</cp:coreProperties>
</file>